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49"/>
  </p:notesMasterIdLst>
  <p:sldIdLst>
    <p:sldId id="256" r:id="rId2"/>
    <p:sldId id="400" r:id="rId3"/>
    <p:sldId id="440" r:id="rId4"/>
    <p:sldId id="458" r:id="rId5"/>
    <p:sldId id="442" r:id="rId6"/>
    <p:sldId id="441" r:id="rId7"/>
    <p:sldId id="443" r:id="rId8"/>
    <p:sldId id="444" r:id="rId9"/>
    <p:sldId id="445" r:id="rId10"/>
    <p:sldId id="447" r:id="rId11"/>
    <p:sldId id="448" r:id="rId12"/>
    <p:sldId id="449" r:id="rId13"/>
    <p:sldId id="450" r:id="rId14"/>
    <p:sldId id="484" r:id="rId15"/>
    <p:sldId id="485" r:id="rId16"/>
    <p:sldId id="451" r:id="rId17"/>
    <p:sldId id="453" r:id="rId18"/>
    <p:sldId id="454" r:id="rId19"/>
    <p:sldId id="456" r:id="rId20"/>
    <p:sldId id="455" r:id="rId21"/>
    <p:sldId id="459" r:id="rId22"/>
    <p:sldId id="460" r:id="rId23"/>
    <p:sldId id="461" r:id="rId24"/>
    <p:sldId id="462" r:id="rId25"/>
    <p:sldId id="406" r:id="rId26"/>
    <p:sldId id="463" r:id="rId27"/>
    <p:sldId id="465" r:id="rId28"/>
    <p:sldId id="466" r:id="rId29"/>
    <p:sldId id="468" r:id="rId30"/>
    <p:sldId id="467" r:id="rId31"/>
    <p:sldId id="473" r:id="rId32"/>
    <p:sldId id="469" r:id="rId33"/>
    <p:sldId id="487" r:id="rId34"/>
    <p:sldId id="470" r:id="rId35"/>
    <p:sldId id="471" r:id="rId36"/>
    <p:sldId id="472" r:id="rId37"/>
    <p:sldId id="464" r:id="rId38"/>
    <p:sldId id="474" r:id="rId39"/>
    <p:sldId id="486" r:id="rId40"/>
    <p:sldId id="476" r:id="rId41"/>
    <p:sldId id="477" r:id="rId42"/>
    <p:sldId id="478" r:id="rId43"/>
    <p:sldId id="480" r:id="rId44"/>
    <p:sldId id="481" r:id="rId45"/>
    <p:sldId id="483" r:id="rId46"/>
    <p:sldId id="482" r:id="rId47"/>
    <p:sldId id="439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Play" pitchFamily="2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1A2120"/>
    <a:srgbClr val="1D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9669D-4BB4-4E00-B360-16363657C172}">
  <a:tblStyle styleId="{5069669D-4BB4-4E00-B360-16363657C172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722255-23CB-4B83-81A8-3CFC10BA85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57"/>
    <p:restoredTop sz="94588"/>
  </p:normalViewPr>
  <p:slideViewPr>
    <p:cSldViewPr snapToGrid="0">
      <p:cViewPr varScale="1">
        <p:scale>
          <a:sx n="102" d="100"/>
          <a:sy n="102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61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511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47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07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009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54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872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68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6862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299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78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9603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353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83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909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3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11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5043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16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5160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16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965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400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164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567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481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752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320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4334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6109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346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794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150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8635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728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461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19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694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6888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16c8b97e2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16c8b97e20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g116c8b97e20_1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38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30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7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412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37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2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87" name="Google Shape;287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5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90" name="Google Shape;290;p35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1" name="Google Shape;291;p35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5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6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39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8" name="Google Shape;328;p41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3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3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3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3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3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6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16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57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588829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9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703" r:id="rId29"/>
    <p:sldLayoutId id="2147483704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www.youtube.com/watch?v=rB5Q3y73FTo" TargetMode="Externa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docs/flow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hyperlink" Target="https://developer.android.com/kotlin/flow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ostadin.georgiev90/android-image-loading-libraries-picasso-vs-glide-vs-coil-90e3fb6c006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body" idx="1"/>
          </p:nvPr>
        </p:nvSpPr>
        <p:spPr>
          <a:xfrm>
            <a:off x="658813" y="3546050"/>
            <a:ext cx="102235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Павел Галанин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ru-RU" sz="5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Осень 2023</a:t>
            </a:r>
            <a:endParaRPr dirty="0"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/>
          </p:nvPr>
        </p:nvSpPr>
        <p:spPr>
          <a:xfrm>
            <a:off x="622300" y="1391818"/>
            <a:ext cx="10220325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dirty="0"/>
              <a:t>Многопоточность</a:t>
            </a:r>
            <a:br>
              <a:rPr lang="ru-RU" dirty="0"/>
            </a:br>
            <a:r>
              <a:rPr lang="ru-RU" dirty="0"/>
              <a:t>и сетевые запросы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Последовательное и параллельное программирование</a:t>
            </a: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sp>
        <p:nvSpPr>
          <p:cNvPr id="13" name="Google Shape;1251;p78">
            <a:extLst>
              <a:ext uri="{FF2B5EF4-FFF2-40B4-BE49-F238E27FC236}">
                <a16:creationId xmlns:a16="http://schemas.microsoft.com/office/drawing/2014/main" id="{E5CC5747-1764-2969-968E-4E30DE342C27}"/>
              </a:ext>
            </a:extLst>
          </p:cNvPr>
          <p:cNvSpPr txBox="1"/>
          <p:nvPr/>
        </p:nvSpPr>
        <p:spPr>
          <a:xfrm>
            <a:off x="6788195" y="3238512"/>
            <a:ext cx="3081946" cy="21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100" dirty="0"/>
          </a:p>
        </p:txBody>
      </p:sp>
      <p:pic>
        <p:nvPicPr>
          <p:cNvPr id="10" name="Picture 9" descr="A diagram of a flowchart&#10;&#10;Description automatically generated">
            <a:extLst>
              <a:ext uri="{FF2B5EF4-FFF2-40B4-BE49-F238E27FC236}">
                <a16:creationId xmlns:a16="http://schemas.microsoft.com/office/drawing/2014/main" id="{327D62B9-AAA5-BBBC-A9BB-CD80E6464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48"/>
          <a:stretch/>
        </p:blipFill>
        <p:spPr>
          <a:xfrm>
            <a:off x="3320783" y="2930835"/>
            <a:ext cx="5550435" cy="660980"/>
          </a:xfrm>
          <a:prstGeom prst="rect">
            <a:avLst/>
          </a:prstGeom>
        </p:spPr>
      </p:pic>
      <p:sp>
        <p:nvSpPr>
          <p:cNvPr id="15" name="Google Shape;1286;p80">
            <a:extLst>
              <a:ext uri="{FF2B5EF4-FFF2-40B4-BE49-F238E27FC236}">
                <a16:creationId xmlns:a16="http://schemas.microsoft.com/office/drawing/2014/main" id="{A1CB19E1-CE0B-6E94-C4EE-ED42AFFC26C2}"/>
              </a:ext>
            </a:extLst>
          </p:cNvPr>
          <p:cNvSpPr txBox="1">
            <a:spLocks/>
          </p:cNvSpPr>
          <p:nvPr/>
        </p:nvSpPr>
        <p:spPr>
          <a:xfrm>
            <a:off x="687493" y="2362194"/>
            <a:ext cx="3201605" cy="46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accent3"/>
                </a:solidFill>
              </a:rPr>
              <a:t>Последовательное</a:t>
            </a:r>
            <a:endParaRPr lang="ru-RU" sz="2800" dirty="0">
              <a:solidFill>
                <a:schemeClr val="accent3"/>
              </a:solidFill>
            </a:endParaRPr>
          </a:p>
        </p:txBody>
      </p:sp>
      <p:sp>
        <p:nvSpPr>
          <p:cNvPr id="16" name="Google Shape;1286;p80">
            <a:extLst>
              <a:ext uri="{FF2B5EF4-FFF2-40B4-BE49-F238E27FC236}">
                <a16:creationId xmlns:a16="http://schemas.microsoft.com/office/drawing/2014/main" id="{1543FFC4-E284-BCB0-B4D7-47A0D458F19F}"/>
              </a:ext>
            </a:extLst>
          </p:cNvPr>
          <p:cNvSpPr txBox="1">
            <a:spLocks/>
          </p:cNvSpPr>
          <p:nvPr/>
        </p:nvSpPr>
        <p:spPr>
          <a:xfrm>
            <a:off x="672292" y="4264023"/>
            <a:ext cx="3201605" cy="46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accent3"/>
                </a:solidFill>
              </a:rPr>
              <a:t>Параллельное</a:t>
            </a:r>
            <a:endParaRPr lang="ru-RU" sz="2800" dirty="0">
              <a:solidFill>
                <a:schemeClr val="accent3"/>
              </a:solidFill>
            </a:endParaRPr>
          </a:p>
        </p:txBody>
      </p:sp>
      <p:pic>
        <p:nvPicPr>
          <p:cNvPr id="20" name="Picture 19" descr="A diagram of a task&#10;&#10;Description automatically generated">
            <a:extLst>
              <a:ext uri="{FF2B5EF4-FFF2-40B4-BE49-F238E27FC236}">
                <a16:creationId xmlns:a16="http://schemas.microsoft.com/office/drawing/2014/main" id="{A7F5021D-70D2-CC7C-F12E-391F2B75D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473" y="4484741"/>
            <a:ext cx="4165057" cy="17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Синхронное и асинхронное программирование</a:t>
            </a: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sp>
        <p:nvSpPr>
          <p:cNvPr id="12" name="Google Shape;1253;p78">
            <a:extLst>
              <a:ext uri="{FF2B5EF4-FFF2-40B4-BE49-F238E27FC236}">
                <a16:creationId xmlns:a16="http://schemas.microsoft.com/office/drawing/2014/main" id="{3AE701E2-5173-AA7F-B4DE-24C3A7D09010}"/>
              </a:ext>
            </a:extLst>
          </p:cNvPr>
          <p:cNvSpPr txBox="1"/>
          <p:nvPr/>
        </p:nvSpPr>
        <p:spPr>
          <a:xfrm>
            <a:off x="677334" y="1336391"/>
            <a:ext cx="6110859" cy="50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endParaRPr lang="en-US" sz="180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734A1-C2CA-227D-A0F9-227476AC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156" y="5053353"/>
            <a:ext cx="7279687" cy="714731"/>
          </a:xfrm>
          <a:prstGeom prst="rect">
            <a:avLst/>
          </a:prstGeom>
        </p:spPr>
      </p:pic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433880C1-A9EB-BA3C-FC87-5ADA6717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48"/>
          <a:stretch/>
        </p:blipFill>
        <p:spPr>
          <a:xfrm>
            <a:off x="3320783" y="2930835"/>
            <a:ext cx="5550435" cy="660980"/>
          </a:xfrm>
          <a:prstGeom prst="rect">
            <a:avLst/>
          </a:prstGeom>
        </p:spPr>
      </p:pic>
      <p:sp>
        <p:nvSpPr>
          <p:cNvPr id="9" name="Google Shape;1286;p80">
            <a:extLst>
              <a:ext uri="{FF2B5EF4-FFF2-40B4-BE49-F238E27FC236}">
                <a16:creationId xmlns:a16="http://schemas.microsoft.com/office/drawing/2014/main" id="{9B13171C-49A1-2AB4-E9CC-4294FE25C02F}"/>
              </a:ext>
            </a:extLst>
          </p:cNvPr>
          <p:cNvSpPr txBox="1">
            <a:spLocks/>
          </p:cNvSpPr>
          <p:nvPr/>
        </p:nvSpPr>
        <p:spPr>
          <a:xfrm>
            <a:off x="687493" y="2362194"/>
            <a:ext cx="3201605" cy="46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accent3"/>
                </a:solidFill>
              </a:rPr>
              <a:t>Синхронное</a:t>
            </a:r>
            <a:endParaRPr lang="ru-RU" sz="2800" dirty="0">
              <a:solidFill>
                <a:schemeClr val="accent3"/>
              </a:solidFill>
            </a:endParaRPr>
          </a:p>
        </p:txBody>
      </p:sp>
      <p:sp>
        <p:nvSpPr>
          <p:cNvPr id="11" name="Google Shape;1286;p80">
            <a:extLst>
              <a:ext uri="{FF2B5EF4-FFF2-40B4-BE49-F238E27FC236}">
                <a16:creationId xmlns:a16="http://schemas.microsoft.com/office/drawing/2014/main" id="{11653D09-CC1B-1F20-36EB-A338074827F5}"/>
              </a:ext>
            </a:extLst>
          </p:cNvPr>
          <p:cNvSpPr txBox="1">
            <a:spLocks/>
          </p:cNvSpPr>
          <p:nvPr/>
        </p:nvSpPr>
        <p:spPr>
          <a:xfrm>
            <a:off x="687493" y="4421948"/>
            <a:ext cx="3201605" cy="46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accent3"/>
                </a:solidFill>
              </a:rPr>
              <a:t>Асинхронное</a:t>
            </a:r>
            <a:endParaRPr lang="ru-RU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3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Параллельное асинхронное программирование</a:t>
            </a:r>
            <a:endParaRPr dirty="0"/>
          </a:p>
        </p:txBody>
      </p:sp>
      <p:pic>
        <p:nvPicPr>
          <p:cNvPr id="14" name="Picture 13" descr="A diagram of a task&#10;&#10;Description automatically generated">
            <a:extLst>
              <a:ext uri="{FF2B5EF4-FFF2-40B4-BE49-F238E27FC236}">
                <a16:creationId xmlns:a16="http://schemas.microsoft.com/office/drawing/2014/main" id="{4A09E5BF-7519-6AEF-9874-44EC51F2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70150"/>
            <a:ext cx="7772400" cy="281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Конкурентность (</a:t>
            </a:r>
            <a:r>
              <a:rPr lang="en-US" dirty="0"/>
              <a:t>Concurrency)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3E65BF-45DE-1FF8-A5C6-1E9FF45AB271}"/>
              </a:ext>
            </a:extLst>
          </p:cNvPr>
          <p:cNvSpPr txBox="1"/>
          <p:nvPr/>
        </p:nvSpPr>
        <p:spPr>
          <a:xfrm>
            <a:off x="677334" y="1402080"/>
            <a:ext cx="888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Неточное определение</a:t>
            </a:r>
            <a:r>
              <a:rPr lang="ru-RU" dirty="0"/>
              <a:t>: одновременное выполнение задач на ограниченном общем наборе ресурсов</a:t>
            </a:r>
            <a:endParaRPr lang="en-RU" dirty="0"/>
          </a:p>
        </p:txBody>
      </p:sp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3EB75B64-E265-ED70-B4A3-4F282F50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44" y="2011469"/>
            <a:ext cx="3725112" cy="38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5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99;p74">
            <a:extLst>
              <a:ext uri="{FF2B5EF4-FFF2-40B4-BE49-F238E27FC236}">
                <a16:creationId xmlns:a16="http://schemas.microsoft.com/office/drawing/2014/main" id="{F23C0DF4-7CC8-A940-C904-EC37A2FEBB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7504" b="15146"/>
          <a:stretch/>
        </p:blipFill>
        <p:spPr>
          <a:xfrm>
            <a:off x="5231757" y="0"/>
            <a:ext cx="69602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/>
              <a:t>Конкурентность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Concurrency)</a:t>
            </a:r>
            <a:endParaRPr dirty="0"/>
          </a:p>
        </p:txBody>
      </p:sp>
      <p:pic>
        <p:nvPicPr>
          <p:cNvPr id="4" name="Picture 3" descr="A diagram of a blockchain&#10;&#10;Description automatically generated">
            <a:extLst>
              <a:ext uri="{FF2B5EF4-FFF2-40B4-BE49-F238E27FC236}">
                <a16:creationId xmlns:a16="http://schemas.microsoft.com/office/drawing/2014/main" id="{64C013DC-8849-D1E7-EE45-8D0BE7E6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21" y="4558970"/>
            <a:ext cx="3468404" cy="1606880"/>
          </a:xfrm>
          <a:prstGeom prst="rect">
            <a:avLst/>
          </a:prstGeom>
        </p:spPr>
      </p:pic>
      <p:pic>
        <p:nvPicPr>
          <p:cNvPr id="6" name="Picture 5" descr="A diagram of a parallel execution&#10;&#10;Description automatically generated">
            <a:extLst>
              <a:ext uri="{FF2B5EF4-FFF2-40B4-BE49-F238E27FC236}">
                <a16:creationId xmlns:a16="http://schemas.microsoft.com/office/drawing/2014/main" id="{55C7DA4F-9E3B-0A12-EDAE-26DB8675D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49" y="2028541"/>
            <a:ext cx="3257549" cy="2279173"/>
          </a:xfrm>
          <a:prstGeom prst="rect">
            <a:avLst/>
          </a:prstGeom>
        </p:spPr>
      </p:pic>
      <p:pic>
        <p:nvPicPr>
          <p:cNvPr id="13" name="Picture 12" descr="A diagram of a computer hardware system&#10;&#10;Description automatically generated with medium confidence">
            <a:extLst>
              <a:ext uri="{FF2B5EF4-FFF2-40B4-BE49-F238E27FC236}">
                <a16:creationId xmlns:a16="http://schemas.microsoft.com/office/drawing/2014/main" id="{74D39662-8739-019C-DB24-FD6843693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985" y="1555008"/>
            <a:ext cx="5797786" cy="40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8006999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4747358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1487720" y="3157870"/>
            <a:ext cx="869519" cy="869519"/>
          </a:xfrm>
          <a:prstGeom prst="ellipse">
            <a:avLst/>
          </a:prstGeom>
          <a:solidFill>
            <a:schemeClr val="tx2">
              <a:lumMod val="85000"/>
            </a:schemeClr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dirty="0"/>
          </a:p>
        </p:txBody>
      </p:sp>
      <p:sp>
        <p:nvSpPr>
          <p:cNvPr id="1636" name="Google Shape;1636;p104"/>
          <p:cNvSpPr txBox="1"/>
          <p:nvPr/>
        </p:nvSpPr>
        <p:spPr>
          <a:xfrm>
            <a:off x="1449083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Немного теории</a:t>
            </a:r>
          </a:p>
        </p:txBody>
      </p:sp>
      <p:sp>
        <p:nvSpPr>
          <p:cNvPr id="1637" name="Google Shape;1637;p104"/>
          <p:cNvSpPr txBox="1"/>
          <p:nvPr/>
        </p:nvSpPr>
        <p:spPr>
          <a:xfrm>
            <a:off x="4747358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</a:rPr>
              <a:t>Многопоточность в </a:t>
            </a:r>
            <a:r>
              <a:rPr lang="en-US" sz="2000" dirty="0">
                <a:solidFill>
                  <a:schemeClr val="accent1"/>
                </a:solidFill>
              </a:rPr>
              <a:t>Java </a:t>
            </a:r>
            <a:r>
              <a:rPr lang="ru-RU" sz="2000" dirty="0">
                <a:solidFill>
                  <a:schemeClr val="accent1"/>
                </a:solidFill>
              </a:rPr>
              <a:t>и </a:t>
            </a:r>
            <a:r>
              <a:rPr lang="en-US" sz="2000" dirty="0">
                <a:solidFill>
                  <a:schemeClr val="accent1"/>
                </a:solidFill>
              </a:rPr>
              <a:t>Kotlin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Google Shape;1638;p104">
            <a:extLst>
              <a:ext uri="{FF2B5EF4-FFF2-40B4-BE49-F238E27FC236}">
                <a16:creationId xmlns:a16="http://schemas.microsoft.com/office/drawing/2014/main" id="{205CB34B-A3F8-1D5A-F775-20E3957A8EDE}"/>
              </a:ext>
            </a:extLst>
          </p:cNvPr>
          <p:cNvSpPr txBox="1"/>
          <p:nvPr/>
        </p:nvSpPr>
        <p:spPr>
          <a:xfrm>
            <a:off x="8006999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Сетевые запросы</a:t>
            </a:r>
            <a:endParaRPr sz="2000" dirty="0">
              <a:solidFill>
                <a:srgbClr val="D8D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1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21;p68">
            <a:extLst>
              <a:ext uri="{FF2B5EF4-FFF2-40B4-BE49-F238E27FC236}">
                <a16:creationId xmlns:a16="http://schemas.microsoft.com/office/drawing/2014/main" id="{BA5B676C-A84A-2FC2-8A64-947EB3C89170}"/>
              </a:ext>
            </a:extLst>
          </p:cNvPr>
          <p:cNvSpPr/>
          <p:nvPr/>
        </p:nvSpPr>
        <p:spPr>
          <a:xfrm>
            <a:off x="6385560" y="0"/>
            <a:ext cx="580644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java.lang.Thread</a:t>
            </a:r>
            <a:endParaRPr lang="en-RU" dirty="0"/>
          </a:p>
        </p:txBody>
      </p:sp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A774802-1619-A9E3-F85F-6A9AD915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190" y="2523490"/>
            <a:ext cx="4794750" cy="1811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DEC362-79F9-27FC-2C1D-3DEEC784E8C3}"/>
              </a:ext>
            </a:extLst>
          </p:cNvPr>
          <p:cNvSpPr txBox="1"/>
          <p:nvPr/>
        </p:nvSpPr>
        <p:spPr>
          <a:xfrm>
            <a:off x="549973" y="3105834"/>
            <a:ext cx="516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Самый базовый способ запуска исполнения кода в другом потоке.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83848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99;p74">
            <a:extLst>
              <a:ext uri="{FF2B5EF4-FFF2-40B4-BE49-F238E27FC236}">
                <a16:creationId xmlns:a16="http://schemas.microsoft.com/office/drawing/2014/main" id="{DAAAFA92-12FF-E549-AAE7-5798591C99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7504" b="15146"/>
          <a:stretch/>
        </p:blipFill>
        <p:spPr>
          <a:xfrm>
            <a:off x="5842861" y="0"/>
            <a:ext cx="6349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Пул потоков</a:t>
            </a:r>
            <a:endParaRPr lang="en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94B7805-A971-172F-FEAC-FF9C49D2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20" y="2106295"/>
            <a:ext cx="5150000" cy="264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E0B43-6461-2E0C-6ADF-18612A7582F5}"/>
              </a:ext>
            </a:extLst>
          </p:cNvPr>
          <p:cNvSpPr txBox="1"/>
          <p:nvPr/>
        </p:nvSpPr>
        <p:spPr>
          <a:xfrm>
            <a:off x="526862" y="1589761"/>
            <a:ext cx="480484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Создание потока – тяжёлая операция + для нового потока нужно выделить ресурсы (память под стек).</a:t>
            </a:r>
          </a:p>
          <a:p>
            <a:endParaRPr lang="ru-RU" sz="1800" dirty="0"/>
          </a:p>
          <a:p>
            <a:r>
              <a:rPr lang="ru-RU" sz="1800" dirty="0"/>
              <a:t>Если нужно запланировать много задач и под каждую из них создавать поток, можно ухудшить производительность и достичь лимита по ресурсам.</a:t>
            </a:r>
          </a:p>
          <a:p>
            <a:endParaRPr lang="ru-RU" sz="1800" dirty="0"/>
          </a:p>
          <a:p>
            <a:r>
              <a:rPr lang="ru-RU" sz="1800" dirty="0"/>
              <a:t>Но можно создать фиксированное число потоков и </a:t>
            </a:r>
            <a:r>
              <a:rPr lang="ru-RU" sz="1800" dirty="0" err="1"/>
              <a:t>переиспользовать</a:t>
            </a:r>
            <a:r>
              <a:rPr lang="ru-RU" sz="1800" dirty="0"/>
              <a:t> их. Эти потоки образуют </a:t>
            </a:r>
            <a:r>
              <a:rPr lang="ru-RU" sz="1800" dirty="0">
                <a:solidFill>
                  <a:schemeClr val="accent1"/>
                </a:solidFill>
              </a:rPr>
              <a:t>пул потоков</a:t>
            </a:r>
            <a:r>
              <a:rPr lang="ru-RU" sz="1800" dirty="0"/>
              <a:t> (</a:t>
            </a:r>
            <a:r>
              <a:rPr lang="en-US" sz="1800" dirty="0"/>
              <a:t>thread pool)</a:t>
            </a:r>
            <a:r>
              <a:rPr lang="ru-RU" sz="1800" dirty="0"/>
              <a:t>.</a:t>
            </a:r>
            <a:endParaRPr lang="en-US" sz="1800" dirty="0"/>
          </a:p>
          <a:p>
            <a:endParaRPr lang="en-US" sz="1800" dirty="0"/>
          </a:p>
          <a:p>
            <a:r>
              <a:rPr lang="ru-RU" sz="1800" dirty="0"/>
              <a:t>Задачи для пула добавляются в очередь. По мере освобождения потоков в пуле достаются задачи и отправляются на выполнение.</a:t>
            </a:r>
          </a:p>
          <a:p>
            <a:endParaRPr lang="ru-RU" sz="1800" dirty="0"/>
          </a:p>
          <a:p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67882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21;p68">
            <a:extLst>
              <a:ext uri="{FF2B5EF4-FFF2-40B4-BE49-F238E27FC236}">
                <a16:creationId xmlns:a16="http://schemas.microsoft.com/office/drawing/2014/main" id="{1DB86B85-B50B-44B0-B173-3782352A082A}"/>
              </a:ext>
            </a:extLst>
          </p:cNvPr>
          <p:cNvSpPr/>
          <p:nvPr/>
        </p:nvSpPr>
        <p:spPr>
          <a:xfrm>
            <a:off x="6385560" y="0"/>
            <a:ext cx="580644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8918"/>
            <a:ext cx="7034106" cy="644241"/>
          </a:xfrm>
        </p:spPr>
        <p:txBody>
          <a:bodyPr/>
          <a:lstStyle/>
          <a:p>
            <a:r>
              <a:rPr lang="en-US" dirty="0"/>
              <a:t>Executor, </a:t>
            </a:r>
            <a:r>
              <a:rPr lang="en-US" dirty="0" err="1"/>
              <a:t>ExecutorService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3489-4047-710A-45AA-3839505741FE}"/>
              </a:ext>
            </a:extLst>
          </p:cNvPr>
          <p:cNvSpPr txBox="1"/>
          <p:nvPr/>
        </p:nvSpPr>
        <p:spPr>
          <a:xfrm>
            <a:off x="487680" y="1926759"/>
            <a:ext cx="56083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Executor</a:t>
            </a:r>
            <a:r>
              <a:rPr lang="en-RU" sz="1800" dirty="0"/>
              <a:t> – </a:t>
            </a:r>
            <a:r>
              <a:rPr lang="ru-RU" sz="1800" dirty="0"/>
              <a:t>интерфейс для запуска потоков. </a:t>
            </a:r>
            <a:endParaRPr lang="en-US" sz="1800" dirty="0"/>
          </a:p>
          <a:p>
            <a:r>
              <a:rPr lang="ru-RU" sz="1800" dirty="0"/>
              <a:t>Позволяет скрыть детали создания потока и передачи задач на исполнение.</a:t>
            </a:r>
          </a:p>
          <a:p>
            <a:endParaRPr lang="ru-RU" sz="1800" dirty="0"/>
          </a:p>
          <a:p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ExecutorService</a:t>
            </a:r>
            <a:r>
              <a:rPr lang="en-US" sz="1800" dirty="0"/>
              <a:t> </a:t>
            </a:r>
            <a:r>
              <a:rPr lang="ru-RU" sz="1800" dirty="0"/>
              <a:t>расширяет возможности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Executor</a:t>
            </a:r>
            <a:r>
              <a:rPr lang="ru-RU" sz="1800" dirty="0">
                <a:latin typeface="+mj-lt"/>
                <a:cs typeface="Consolas" panose="020B0609020204030204" pitchFamily="49" charset="0"/>
              </a:rPr>
              <a:t> </a:t>
            </a:r>
            <a:r>
              <a:rPr lang="ru-RU" sz="1800" dirty="0"/>
              <a:t>по управлению исполнением. Он определяет очередь исполнения и пул потоков</a:t>
            </a:r>
            <a:r>
              <a:rPr lang="en-US" sz="1800" dirty="0"/>
              <a:t>, </a:t>
            </a:r>
            <a:r>
              <a:rPr lang="ru-RU" sz="1800" dirty="0"/>
              <a:t>на котором задачи будут выполняться.</a:t>
            </a:r>
          </a:p>
          <a:p>
            <a:endParaRPr lang="ru-RU" sz="1800" dirty="0"/>
          </a:p>
          <a:p>
            <a:r>
              <a:rPr lang="ru-RU" sz="1800" dirty="0"/>
              <a:t>В классе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java.util.concurrent.Executors</a:t>
            </a:r>
            <a:r>
              <a:rPr lang="ru-RU" sz="1800" dirty="0"/>
              <a:t> находятся методы для создания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ExecutorService</a:t>
            </a:r>
            <a:r>
              <a:rPr lang="en-US" sz="1800" dirty="0">
                <a:latin typeface="+mn-lt"/>
                <a:cs typeface="Consolas" panose="020B0609020204030204" pitchFamily="49" charset="0"/>
              </a:rPr>
              <a:t>, </a:t>
            </a:r>
            <a:r>
              <a:rPr lang="ru-RU" sz="1800" dirty="0">
                <a:latin typeface="+mn-lt"/>
                <a:cs typeface="Consolas" panose="020B0609020204030204" pitchFamily="49" charset="0"/>
              </a:rPr>
              <a:t>например</a:t>
            </a: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newFixedThreadPool</a:t>
            </a:r>
            <a:r>
              <a:rPr lang="ru-RU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GB" sz="180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DF5855-CD2B-84AE-86F8-FAC39D5E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83" y="213360"/>
            <a:ext cx="5592417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0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99;p74">
            <a:extLst>
              <a:ext uri="{FF2B5EF4-FFF2-40B4-BE49-F238E27FC236}">
                <a16:creationId xmlns:a16="http://schemas.microsoft.com/office/drawing/2014/main" id="{0EAD3BEC-4964-AC03-9E6F-FD44E6F3659D}"/>
              </a:ext>
            </a:extLst>
          </p:cNvPr>
          <p:cNvPicPr preferRelativeResize="0"/>
          <p:nvPr/>
        </p:nvPicPr>
        <p:blipFill rotWithShape="1">
          <a:blip r:embed="rId3"/>
          <a:srcRect l="17952" t="11073" r="7504" b="15146"/>
          <a:stretch/>
        </p:blipFill>
        <p:spPr>
          <a:xfrm>
            <a:off x="4968241" y="0"/>
            <a:ext cx="722376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8918"/>
            <a:ext cx="7034106" cy="644241"/>
          </a:xfrm>
        </p:spPr>
        <p:txBody>
          <a:bodyPr/>
          <a:lstStyle/>
          <a:p>
            <a:r>
              <a:rPr lang="en-US" dirty="0" err="1"/>
              <a:t>CompletableFuture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3489-4047-710A-45AA-3839505741FE}"/>
              </a:ext>
            </a:extLst>
          </p:cNvPr>
          <p:cNvSpPr txBox="1"/>
          <p:nvPr/>
        </p:nvSpPr>
        <p:spPr>
          <a:xfrm>
            <a:off x="502920" y="2581017"/>
            <a:ext cx="4625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Consolas" panose="020B0609020204030204" pitchFamily="49" charset="0"/>
              </a:rPr>
              <a:t>В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Java 8 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появился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CompletableFuture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 – 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дальнейшее развитие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ExecutorService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.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 Предоставляет методы для комбинирования нескольких задач, создания цепочек обработки.</a:t>
            </a:r>
            <a:endParaRPr lang="en-GB" sz="2000" dirty="0">
              <a:solidFill>
                <a:schemeClr val="tx1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123E941-7C97-3410-C584-F89E776D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55" y="2113508"/>
            <a:ext cx="6768665" cy="287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9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8006999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4747358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1487720" y="315787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dirty="0"/>
          </a:p>
        </p:txBody>
      </p:sp>
      <p:sp>
        <p:nvSpPr>
          <p:cNvPr id="1636" name="Google Shape;1636;p104"/>
          <p:cNvSpPr txBox="1"/>
          <p:nvPr/>
        </p:nvSpPr>
        <p:spPr>
          <a:xfrm>
            <a:off x="1449083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</a:rPr>
              <a:t>Немного теории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637" name="Google Shape;1637;p104"/>
          <p:cNvSpPr txBox="1"/>
          <p:nvPr/>
        </p:nvSpPr>
        <p:spPr>
          <a:xfrm>
            <a:off x="4747358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Многопоточность в </a:t>
            </a:r>
            <a:r>
              <a:rPr lang="en-US" sz="2000" dirty="0">
                <a:solidFill>
                  <a:srgbClr val="D8D8D8"/>
                </a:solidFill>
              </a:rPr>
              <a:t>Java </a:t>
            </a:r>
            <a:r>
              <a:rPr lang="ru-RU" sz="2000" dirty="0">
                <a:solidFill>
                  <a:srgbClr val="D8D8D8"/>
                </a:solidFill>
              </a:rPr>
              <a:t>и </a:t>
            </a:r>
            <a:r>
              <a:rPr lang="en-US" sz="2000" dirty="0">
                <a:solidFill>
                  <a:srgbClr val="D8D8D8"/>
                </a:solidFill>
              </a:rPr>
              <a:t>Kotlin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Google Shape;1638;p104">
            <a:extLst>
              <a:ext uri="{FF2B5EF4-FFF2-40B4-BE49-F238E27FC236}">
                <a16:creationId xmlns:a16="http://schemas.microsoft.com/office/drawing/2014/main" id="{205CB34B-A3F8-1D5A-F775-20E3957A8EDE}"/>
              </a:ext>
            </a:extLst>
          </p:cNvPr>
          <p:cNvSpPr txBox="1"/>
          <p:nvPr/>
        </p:nvSpPr>
        <p:spPr>
          <a:xfrm>
            <a:off x="8006999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Сетевые запросы</a:t>
            </a:r>
            <a:endParaRPr sz="2000" dirty="0">
              <a:solidFill>
                <a:srgbClr val="D8D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7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548918"/>
            <a:ext cx="7034106" cy="644241"/>
          </a:xfrm>
        </p:spPr>
        <p:txBody>
          <a:bodyPr/>
          <a:lstStyle/>
          <a:p>
            <a:r>
              <a:rPr lang="ru-RU" dirty="0"/>
              <a:t>Реактивное программирование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3489-4047-710A-45AA-3839505741FE}"/>
              </a:ext>
            </a:extLst>
          </p:cNvPr>
          <p:cNvSpPr txBox="1"/>
          <p:nvPr/>
        </p:nvSpPr>
        <p:spPr>
          <a:xfrm>
            <a:off x="6404006" y="1679235"/>
            <a:ext cx="5066099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1"/>
                </a:solidFill>
                <a:latin typeface="+mn-lt"/>
                <a:cs typeface="Consolas" panose="020B0609020204030204" pitchFamily="49" charset="0"/>
              </a:rPr>
              <a:t>Зачем?</a:t>
            </a:r>
          </a:p>
          <a:p>
            <a:endParaRPr lang="ru-RU" sz="700" dirty="0">
              <a:solidFill>
                <a:schemeClr val="accent1"/>
              </a:solidFill>
              <a:latin typeface="+mn-lt"/>
              <a:cs typeface="Consolas" panose="020B0609020204030204" pitchFamily="49" charset="0"/>
            </a:endParaRPr>
          </a:p>
          <a:p>
            <a:pPr>
              <a:buClr>
                <a:schemeClr val="bg2"/>
              </a:buClr>
            </a:pPr>
            <a:r>
              <a:rPr lang="ru-RU" sz="18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Частота одного ядра практически не растёт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↦"/>
            </a:pPr>
            <a:r>
              <a:rPr lang="ru-RU" sz="18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в компьютерах всё больше ядер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↦"/>
            </a:pPr>
            <a:r>
              <a:rPr lang="ru-RU" sz="18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нужно оптимально использовать (утилизировать) ядра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↦"/>
            </a:pPr>
            <a:r>
              <a:rPr lang="ru-RU" sz="18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больше потоков богу потоков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↦"/>
            </a:pPr>
            <a:r>
              <a:rPr lang="ru-RU" sz="18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сложнее координировать работу потоков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↦"/>
            </a:pPr>
            <a:r>
              <a:rPr lang="ru-RU" sz="18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нужен подход, чтобы было как можно меньше ожиданий/блокировок</a:t>
            </a:r>
            <a:endParaRPr lang="en-GB" sz="1800" dirty="0">
              <a:solidFill>
                <a:schemeClr val="tx1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8457F-469D-69DE-81A5-C6C3E22EEF50}"/>
              </a:ext>
            </a:extLst>
          </p:cNvPr>
          <p:cNvSpPr txBox="1"/>
          <p:nvPr/>
        </p:nvSpPr>
        <p:spPr>
          <a:xfrm>
            <a:off x="2132096" y="1839655"/>
            <a:ext cx="33543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chemeClr val="accent1"/>
                </a:solidFill>
                <a:effectLst/>
                <a:latin typeface="+mn-lt"/>
              </a:rPr>
              <a:t>Реактивное программирование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+mn-lt"/>
              </a:rPr>
              <a:t> — асинхронность, соединенная с потоковой обработкой данных.</a:t>
            </a:r>
            <a:endParaRPr lang="en-US" sz="2400" b="0" i="0" dirty="0">
              <a:solidFill>
                <a:srgbClr val="333333"/>
              </a:solidFill>
              <a:effectLst/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88434-63F2-938C-C35B-B433B576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850881"/>
            <a:ext cx="1612994" cy="149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F09B3-865F-FF93-1C08-B49989FDE360}"/>
              </a:ext>
            </a:extLst>
          </p:cNvPr>
          <p:cNvSpPr txBox="1"/>
          <p:nvPr/>
        </p:nvSpPr>
        <p:spPr>
          <a:xfrm>
            <a:off x="487680" y="5121690"/>
            <a:ext cx="11094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333333"/>
                </a:solidFill>
                <a:latin typeface="+mn-lt"/>
              </a:rPr>
              <a:t>В реактивном программировании выстраиваются цепочки обработки событий. Такая цепочка активируется при наступлении некоторого события (т.е. цепочка является </a:t>
            </a:r>
            <a:r>
              <a:rPr lang="ru-RU" sz="1800" dirty="0">
                <a:solidFill>
                  <a:schemeClr val="accent1"/>
                </a:solidFill>
                <a:latin typeface="+mn-lt"/>
              </a:rPr>
              <a:t>реакцией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 на событие).</a:t>
            </a:r>
          </a:p>
          <a:p>
            <a:r>
              <a:rPr lang="ru-RU" sz="1800" dirty="0">
                <a:solidFill>
                  <a:srgbClr val="333333"/>
                </a:solidFill>
                <a:latin typeface="+mn-lt"/>
              </a:rPr>
              <a:t>Событием может быть, например, действие пользователя, получение ответа из сети или от базы данных.</a:t>
            </a:r>
          </a:p>
          <a:p>
            <a:endParaRPr lang="en-US" sz="1800" b="0" i="0" dirty="0">
              <a:solidFill>
                <a:srgbClr val="333333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3299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2" y="548918"/>
            <a:ext cx="7034106" cy="644241"/>
          </a:xfrm>
        </p:spPr>
        <p:txBody>
          <a:bodyPr/>
          <a:lstStyle/>
          <a:p>
            <a:r>
              <a:rPr lang="ru-RU" dirty="0"/>
              <a:t>Паттерн </a:t>
            </a:r>
            <a:r>
              <a:rPr lang="en-US" dirty="0"/>
              <a:t>Observer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8457F-469D-69DE-81A5-C6C3E22EEF50}"/>
              </a:ext>
            </a:extLst>
          </p:cNvPr>
          <p:cNvSpPr txBox="1"/>
          <p:nvPr/>
        </p:nvSpPr>
        <p:spPr>
          <a:xfrm>
            <a:off x="609600" y="1193159"/>
            <a:ext cx="499872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333333"/>
                </a:solidFill>
                <a:latin typeface="+mn-lt"/>
              </a:rPr>
              <a:t>Реактивное программирование основано на паттерне </a:t>
            </a:r>
            <a:r>
              <a:rPr lang="ru-RU" sz="1800" dirty="0">
                <a:solidFill>
                  <a:schemeClr val="accent1"/>
                </a:solidFill>
                <a:latin typeface="+mn-lt"/>
              </a:rPr>
              <a:t>наблюдатель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 (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observer).</a:t>
            </a:r>
          </a:p>
          <a:p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endParaRPr lang="ru-RU" sz="1800" dirty="0">
              <a:solidFill>
                <a:schemeClr val="accent1"/>
              </a:solidFill>
              <a:latin typeface="+mn-lt"/>
            </a:endParaRPr>
          </a:p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Publisher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(</a:t>
            </a:r>
            <a:r>
              <a:rPr lang="en-US" sz="1800" dirty="0">
                <a:solidFill>
                  <a:schemeClr val="accent1"/>
                </a:solidFill>
                <a:latin typeface="+mn-lt"/>
              </a:rPr>
              <a:t>Observable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) –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публикует события</a:t>
            </a: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endParaRPr lang="en-US" sz="1050" dirty="0">
              <a:solidFill>
                <a:srgbClr val="333333"/>
              </a:solidFill>
              <a:latin typeface="+mn-lt"/>
            </a:endParaRPr>
          </a:p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Subscriber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(</a:t>
            </a:r>
            <a:r>
              <a:rPr lang="en-US" sz="1800" dirty="0">
                <a:solidFill>
                  <a:schemeClr val="accent1"/>
                </a:solidFill>
                <a:latin typeface="+mn-lt"/>
              </a:rPr>
              <a:t>Observer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) –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подписывается на 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Publisher</a:t>
            </a:r>
            <a:endParaRPr lang="ru-RU" sz="1800" dirty="0">
              <a:solidFill>
                <a:srgbClr val="333333"/>
              </a:solidFill>
              <a:latin typeface="+mn-lt"/>
            </a:endParaRPr>
          </a:p>
          <a:p>
            <a:r>
              <a:rPr lang="ru-RU" sz="1000" dirty="0">
                <a:solidFill>
                  <a:srgbClr val="333333"/>
                </a:solidFill>
                <a:latin typeface="+mn-lt"/>
              </a:rPr>
              <a:t> </a:t>
            </a:r>
            <a:r>
              <a:rPr lang="ru-RU" sz="1050" dirty="0">
                <a:solidFill>
                  <a:srgbClr val="333333"/>
                </a:solidFill>
                <a:latin typeface="+mn-lt"/>
              </a:rPr>
              <a:t> </a:t>
            </a:r>
            <a:endParaRPr lang="en-US" sz="1050" dirty="0">
              <a:solidFill>
                <a:srgbClr val="333333"/>
              </a:solidFill>
              <a:latin typeface="+mn-lt"/>
            </a:endParaRPr>
          </a:p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Subscription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–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«факт» подписки 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Subscriber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 на 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Publisher</a:t>
            </a:r>
            <a:endParaRPr lang="ru-RU" sz="1800" dirty="0">
              <a:solidFill>
                <a:srgbClr val="333333"/>
              </a:solidFill>
              <a:latin typeface="+mn-lt"/>
            </a:endParaRPr>
          </a:p>
          <a:p>
            <a:endParaRPr lang="ru-RU" sz="1800" dirty="0">
              <a:solidFill>
                <a:srgbClr val="333333"/>
              </a:solidFill>
              <a:latin typeface="+mn-lt"/>
            </a:endParaRPr>
          </a:p>
          <a:p>
            <a:endParaRPr lang="en-RU" sz="1800" dirty="0">
              <a:latin typeface="+mn-l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C3465D0-ECFA-65C3-1174-3A18055E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9420"/>
            <a:ext cx="5638615" cy="273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88C39-3F64-E1C9-89E0-01A56874D352}"/>
              </a:ext>
            </a:extLst>
          </p:cNvPr>
          <p:cNvSpPr txBox="1"/>
          <p:nvPr/>
        </p:nvSpPr>
        <p:spPr>
          <a:xfrm>
            <a:off x="609600" y="4588369"/>
            <a:ext cx="1130968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n-lt"/>
              </a:rPr>
              <a:t>Publisher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публикует событие, 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Subscriber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получает уведомление.</a:t>
            </a:r>
          </a:p>
          <a:p>
            <a:endParaRPr lang="ru-RU" sz="1050" dirty="0">
              <a:solidFill>
                <a:srgbClr val="333333"/>
              </a:solidFill>
              <a:latin typeface="+mn-lt"/>
            </a:endParaRPr>
          </a:p>
          <a:p>
            <a:r>
              <a:rPr lang="ru-RU" sz="1800" dirty="0">
                <a:solidFill>
                  <a:srgbClr val="333333"/>
                </a:solidFill>
                <a:latin typeface="+mn-lt"/>
              </a:rPr>
              <a:t>Пока нет новых сообщений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,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Subscriber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 не блокируется, выполняет другие задачи. При появлении события 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Subscriber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активирует код обработки.</a:t>
            </a:r>
          </a:p>
          <a:p>
            <a:endParaRPr lang="en-RU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7837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21;p68">
            <a:extLst>
              <a:ext uri="{FF2B5EF4-FFF2-40B4-BE49-F238E27FC236}">
                <a16:creationId xmlns:a16="http://schemas.microsoft.com/office/drawing/2014/main" id="{7992979C-309B-D58A-84ED-F7CE9BD2F89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10835640" cy="797197"/>
          </a:xfrm>
        </p:spPr>
        <p:txBody>
          <a:bodyPr/>
          <a:lstStyle/>
          <a:p>
            <a:r>
              <a:rPr lang="en-US" dirty="0" err="1"/>
              <a:t>RxJava</a:t>
            </a:r>
            <a:br>
              <a:rPr lang="en-US" dirty="0"/>
            </a:br>
            <a:r>
              <a:rPr lang="en-GB" sz="2400" dirty="0">
                <a:effectLst/>
              </a:rPr>
              <a:t>io.reactivex.rxjava3</a:t>
            </a:r>
            <a:endParaRPr lang="en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10ABD-AF22-91D8-8920-7DC7E151C9D1}"/>
              </a:ext>
            </a:extLst>
          </p:cNvPr>
          <p:cNvSpPr txBox="1"/>
          <p:nvPr/>
        </p:nvSpPr>
        <p:spPr>
          <a:xfrm>
            <a:off x="224967" y="1527460"/>
            <a:ext cx="5871033" cy="49962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1100"/>
              </a:spcBef>
              <a:spcAft>
                <a:spcPts val="500"/>
              </a:spcAft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Действующие лица:</a:t>
            </a:r>
          </a:p>
          <a:p>
            <a:pPr marL="285750" indent="-285750">
              <a:spcBef>
                <a:spcPts val="1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accent1"/>
                </a:solidFill>
                <a:effectLst/>
                <a:latin typeface="+mn-lt"/>
              </a:rPr>
              <a:t>Observable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+mn-lt"/>
              </a:rPr>
              <a:t> –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генерирует события</a:t>
            </a:r>
          </a:p>
          <a:p>
            <a:pPr marL="321750" indent="-285750">
              <a:spcBef>
                <a:spcPts val="1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accent1"/>
                </a:solidFill>
                <a:effectLst/>
                <a:latin typeface="+mn-lt"/>
              </a:rPr>
              <a:t>Observer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 – подписывается на события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</a:t>
            </a:r>
            <a:br>
              <a:rPr lang="ru-RU" sz="1800" dirty="0">
                <a:solidFill>
                  <a:schemeClr val="tx1"/>
                </a:solidFill>
                <a:latin typeface="+mn-lt"/>
              </a:rPr>
            </a:br>
            <a:r>
              <a:rPr lang="ru-RU" sz="1800" dirty="0">
                <a:solidFill>
                  <a:schemeClr val="tx1"/>
                </a:solidFill>
                <a:latin typeface="+mn-lt"/>
              </a:rPr>
              <a:t>    </a:t>
            </a:r>
            <a:r>
              <a:rPr lang="en-GB" sz="1800" i="1" dirty="0">
                <a:solidFill>
                  <a:schemeClr val="accent1"/>
                </a:solidFill>
                <a:effectLst/>
                <a:latin typeface="+mn-lt"/>
              </a:rPr>
              <a:t>Next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+mn-lt"/>
              </a:rPr>
              <a:t> 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- о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чередная порция данных</a:t>
            </a:r>
            <a:br>
              <a:rPr lang="ru-RU" sz="1800" dirty="0">
                <a:solidFill>
                  <a:schemeClr val="tx1"/>
                </a:solidFill>
                <a:latin typeface="+mn-lt"/>
              </a:rPr>
            </a:br>
            <a:r>
              <a:rPr lang="ru-RU" sz="1800" dirty="0">
                <a:solidFill>
                  <a:schemeClr val="tx1"/>
                </a:solidFill>
                <a:latin typeface="+mn-lt"/>
              </a:rPr>
              <a:t>    </a:t>
            </a:r>
            <a:r>
              <a:rPr lang="en-GB" sz="1800" i="1" dirty="0">
                <a:solidFill>
                  <a:schemeClr val="accent1"/>
                </a:solidFill>
                <a:effectLst/>
                <a:latin typeface="+mn-lt"/>
              </a:rPr>
              <a:t>Error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+mn-lt"/>
              </a:rPr>
              <a:t> -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произошла ошибка</a:t>
            </a:r>
            <a:br>
              <a:rPr lang="ru-RU" sz="1800" dirty="0">
                <a:solidFill>
                  <a:schemeClr val="tx1"/>
                </a:solidFill>
                <a:latin typeface="+mn-lt"/>
              </a:rPr>
            </a:br>
            <a:r>
              <a:rPr lang="ru-RU" sz="1800" dirty="0">
                <a:solidFill>
                  <a:schemeClr val="tx1"/>
                </a:solidFill>
                <a:latin typeface="+mn-lt"/>
              </a:rPr>
              <a:t>    </a:t>
            </a:r>
            <a:r>
              <a:rPr lang="en-GB" sz="1800" i="1" dirty="0">
                <a:solidFill>
                  <a:schemeClr val="accent1"/>
                </a:solidFill>
                <a:effectLst/>
                <a:latin typeface="+mn-lt"/>
              </a:rPr>
              <a:t>Completed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+mn-lt"/>
              </a:rPr>
              <a:t> -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поток завершен</a:t>
            </a:r>
          </a:p>
          <a:p>
            <a:pPr marL="285750" indent="-285750">
              <a:spcBef>
                <a:spcPts val="1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accent1"/>
                </a:solidFill>
                <a:effectLst/>
                <a:latin typeface="+mn-lt"/>
              </a:rPr>
              <a:t>Subscription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n-lt"/>
              </a:rPr>
              <a:t> –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связь между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n-lt"/>
              </a:rPr>
              <a:t>Observable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и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Observer, 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позволяет управлять подпиской (например прекращать)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spcBef>
                <a:spcPts val="11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accent1"/>
                </a:solidFill>
                <a:effectLst/>
                <a:latin typeface="+mn-lt"/>
              </a:rPr>
              <a:t>Subject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наследуется от </a:t>
            </a:r>
            <a:r>
              <a:rPr lang="en-GB" sz="1800" dirty="0">
                <a:solidFill>
                  <a:schemeClr val="tx1"/>
                </a:solidFill>
                <a:effectLst/>
                <a:latin typeface="+mn-lt"/>
              </a:rPr>
              <a:t>Observable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</a:rPr>
              <a:t> и одновременно реализует </a:t>
            </a:r>
            <a:r>
              <a:rPr lang="en-GB" sz="1800" dirty="0">
                <a:solidFill>
                  <a:schemeClr val="tx1"/>
                </a:solidFill>
                <a:effectLst/>
                <a:latin typeface="+mn-lt"/>
              </a:rPr>
              <a:t>Observer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 – позволяет обработать и ретранслировать события другим подписчикам</a:t>
            </a:r>
            <a:endParaRPr lang="en-GB" sz="180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spcBef>
                <a:spcPts val="1100"/>
              </a:spcBef>
              <a:spcAft>
                <a:spcPts val="500"/>
              </a:spcAft>
            </a:pPr>
            <a:endParaRPr lang="en-GB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E3D266-45A3-734F-0C9D-84CE7ED8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34" y="794560"/>
            <a:ext cx="5874666" cy="5364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A78E5C-73BB-6BFB-9D62-F51C955C9B77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1116014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21;p68">
            <a:extLst>
              <a:ext uri="{FF2B5EF4-FFF2-40B4-BE49-F238E27FC236}">
                <a16:creationId xmlns:a16="http://schemas.microsoft.com/office/drawing/2014/main" id="{7992979C-309B-D58A-84ED-F7CE9BD2F892}"/>
              </a:ext>
            </a:extLst>
          </p:cNvPr>
          <p:cNvSpPr/>
          <p:nvPr/>
        </p:nvSpPr>
        <p:spPr>
          <a:xfrm>
            <a:off x="6331818" y="0"/>
            <a:ext cx="5860182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" y="395962"/>
            <a:ext cx="5860181" cy="1082318"/>
          </a:xfrm>
        </p:spPr>
        <p:txBody>
          <a:bodyPr/>
          <a:lstStyle/>
          <a:p>
            <a:r>
              <a:rPr lang="ru-RU" dirty="0"/>
              <a:t>Многопоточность в </a:t>
            </a:r>
            <a:r>
              <a:rPr lang="en-US" dirty="0" err="1"/>
              <a:t>RxJava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1A028-BFE7-2B3A-5702-EC26B5B07FC6}"/>
              </a:ext>
            </a:extLst>
          </p:cNvPr>
          <p:cNvSpPr txBox="1"/>
          <p:nvPr/>
        </p:nvSpPr>
        <p:spPr>
          <a:xfrm>
            <a:off x="393464" y="1306090"/>
            <a:ext cx="5699761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subscribeOn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 – задаёт </a:t>
            </a:r>
            <a:r>
              <a:rPr lang="ru-RU" sz="1700" b="0" i="0" dirty="0" err="1">
                <a:solidFill>
                  <a:srgbClr val="1F2328"/>
                </a:solidFill>
                <a:effectLst/>
                <a:latin typeface="+mn-lt"/>
              </a:rPr>
              <a:t>тред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, на котором будет выполняться генерация событий</a:t>
            </a:r>
          </a:p>
          <a:p>
            <a:endParaRPr lang="ru-RU" sz="1700" dirty="0">
              <a:solidFill>
                <a:srgbClr val="1F2328"/>
              </a:solidFill>
              <a:latin typeface="+mn-lt"/>
            </a:endParaRPr>
          </a:p>
          <a:p>
            <a:r>
              <a:rPr lang="en-GB" sz="1700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observeOn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 – задаёт </a:t>
            </a:r>
            <a:r>
              <a:rPr lang="ru-RU" sz="1700" b="0" i="0" dirty="0" err="1">
                <a:solidFill>
                  <a:srgbClr val="1F2328"/>
                </a:solidFill>
                <a:effectLst/>
                <a:latin typeface="+mn-lt"/>
              </a:rPr>
              <a:t>тред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, на котором будет выполнена обработка событий (</a:t>
            </a:r>
            <a:r>
              <a:rPr lang="en-GB" sz="1700" dirty="0" err="1">
                <a:latin typeface="+mn-lt"/>
              </a:rPr>
              <a:t>onNext</a:t>
            </a:r>
            <a:r>
              <a:rPr lang="en-GB" sz="1700" b="0" i="0" dirty="0">
                <a:solidFill>
                  <a:srgbClr val="1F2328"/>
                </a:solidFill>
                <a:effectLst/>
                <a:latin typeface="+mn-lt"/>
              </a:rPr>
              <a:t>/</a:t>
            </a:r>
            <a:r>
              <a:rPr lang="en-GB" sz="1700" dirty="0" err="1">
                <a:latin typeface="+mn-lt"/>
              </a:rPr>
              <a:t>onError</a:t>
            </a:r>
            <a:r>
              <a:rPr lang="en-GB" sz="1700" b="0" i="0" dirty="0">
                <a:solidFill>
                  <a:srgbClr val="1F2328"/>
                </a:solidFill>
                <a:effectLst/>
                <a:latin typeface="+mn-lt"/>
              </a:rPr>
              <a:t>/</a:t>
            </a:r>
            <a:r>
              <a:rPr lang="en-GB" sz="1700" dirty="0" err="1">
                <a:latin typeface="+mn-lt"/>
              </a:rPr>
              <a:t>onCompleted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)</a:t>
            </a:r>
            <a:endParaRPr lang="ru-RU" sz="1700" dirty="0">
              <a:solidFill>
                <a:srgbClr val="1F2328"/>
              </a:solidFill>
              <a:latin typeface="+mn-lt"/>
            </a:endParaRPr>
          </a:p>
          <a:p>
            <a:endParaRPr lang="ru-RU" sz="1700" dirty="0">
              <a:solidFill>
                <a:srgbClr val="1F2328"/>
              </a:solidFill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GB" sz="17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Scheduler</a:t>
            </a:r>
            <a:r>
              <a:rPr lang="ru-RU" sz="1700" b="0" i="0" dirty="0">
                <a:solidFill>
                  <a:schemeClr val="tx1"/>
                </a:solidFill>
                <a:effectLst/>
                <a:latin typeface="+mn-lt"/>
                <a:cs typeface="Consolas" panose="020B0609020204030204" pitchFamily="49" charset="0"/>
              </a:rPr>
              <a:t> определяет, на каком потоке будет выполнена генерация и обработка:</a:t>
            </a:r>
            <a:endParaRPr lang="ru-RU" sz="17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immediate</a:t>
            </a:r>
            <a:r>
              <a:rPr lang="en-GB" sz="1700" b="0" i="0" dirty="0">
                <a:solidFill>
                  <a:srgbClr val="1F2328"/>
                </a:solidFill>
                <a:effectLst/>
                <a:latin typeface="+mn-lt"/>
              </a:rPr>
              <a:t> 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- выполнит синхронно, в том же потоке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trampoline</a:t>
            </a:r>
            <a:r>
              <a:rPr lang="en-GB" sz="1700" b="0" i="0" dirty="0">
                <a:solidFill>
                  <a:srgbClr val="1F2328"/>
                </a:solidFill>
                <a:effectLst/>
                <a:latin typeface="+mn-lt"/>
              </a:rPr>
              <a:t> </a:t>
            </a:r>
            <a:r>
              <a:rPr lang="ru-RU" sz="1700" dirty="0">
                <a:solidFill>
                  <a:srgbClr val="1F2328"/>
                </a:solidFill>
                <a:latin typeface="+mn-lt"/>
              </a:rPr>
              <a:t>- в том же потоке, но после завершения обработки текущей задачи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700" b="0" i="0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newThread</a:t>
            </a:r>
            <a:r>
              <a:rPr lang="en-GB" sz="1700" b="0" i="0" dirty="0">
                <a:solidFill>
                  <a:srgbClr val="1F2328"/>
                </a:solidFill>
                <a:effectLst/>
                <a:latin typeface="+mn-lt"/>
              </a:rPr>
              <a:t> 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- новый поток для выполнения задачи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solidFill>
                  <a:srgbClr val="1F2328"/>
                </a:solidFill>
                <a:effectLst/>
                <a:latin typeface="+mn-lt"/>
              </a:rPr>
              <a:t>computation 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- для сложных </a:t>
            </a:r>
            <a:r>
              <a:rPr lang="ru-RU" sz="1700" dirty="0">
                <a:solidFill>
                  <a:srgbClr val="1F2328"/>
                </a:solidFill>
                <a:latin typeface="+mn-lt"/>
              </a:rPr>
              <a:t>вычислений на </a:t>
            </a:r>
            <a:r>
              <a:rPr lang="en-US" sz="1700" dirty="0">
                <a:solidFill>
                  <a:srgbClr val="1F2328"/>
                </a:solidFill>
                <a:latin typeface="+mn-lt"/>
              </a:rPr>
              <a:t>CPU</a:t>
            </a:r>
            <a:endParaRPr lang="ru-RU" sz="1700" b="0" i="0" dirty="0">
              <a:solidFill>
                <a:srgbClr val="1F2328"/>
              </a:solidFill>
              <a:effectLst/>
              <a:latin typeface="+mn-lt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700" b="0" i="0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GB" sz="1700" b="0" i="0" dirty="0">
                <a:solidFill>
                  <a:srgbClr val="1F2328"/>
                </a:solidFill>
                <a:effectLst/>
                <a:latin typeface="+mn-lt"/>
              </a:rPr>
              <a:t> 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- для операций ввода/вывода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GB" sz="1700" b="0" i="0" dirty="0">
                <a:solidFill>
                  <a:srgbClr val="1F2328"/>
                </a:solidFill>
                <a:effectLst/>
                <a:latin typeface="+mn-lt"/>
              </a:rPr>
              <a:t> </a:t>
            </a:r>
            <a:r>
              <a:rPr lang="ru-RU" sz="1700" b="0" i="0" dirty="0">
                <a:solidFill>
                  <a:srgbClr val="1F2328"/>
                </a:solidFill>
                <a:effectLst/>
                <a:latin typeface="+mn-lt"/>
              </a:rPr>
              <a:t>- удобен для тестирования и отладки</a:t>
            </a:r>
            <a:endParaRPr lang="en-RU" sz="1700" dirty="0">
              <a:latin typeface="+mn-lt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C25A75E-C2E0-72D0-D921-33060CADA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004" y="1478280"/>
            <a:ext cx="4900930" cy="3643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1EC3CB-7DAB-5754-CDCC-725A3A317223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354066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en-US" dirty="0" err="1"/>
              <a:t>RxJava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1A028-BFE7-2B3A-5702-EC26B5B07FC6}"/>
              </a:ext>
            </a:extLst>
          </p:cNvPr>
          <p:cNvSpPr txBox="1"/>
          <p:nvPr/>
        </p:nvSpPr>
        <p:spPr>
          <a:xfrm>
            <a:off x="396240" y="2709528"/>
            <a:ext cx="5394961" cy="178510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+</a:t>
            </a:r>
            <a:r>
              <a:rPr lang="ru-RU" sz="1800" dirty="0"/>
              <a:t> гибкий, много возможностей под разные кейсы</a:t>
            </a:r>
          </a:p>
          <a:p>
            <a:endParaRPr lang="en-US" sz="1800" dirty="0"/>
          </a:p>
          <a:p>
            <a:r>
              <a:rPr lang="ru-RU" sz="2800" dirty="0">
                <a:solidFill>
                  <a:schemeClr val="accent6"/>
                </a:solidFill>
              </a:rPr>
              <a:t>+</a:t>
            </a:r>
            <a:r>
              <a:rPr lang="ru-RU" sz="1800" dirty="0"/>
              <a:t> большая распространённость – много документации, разобранных кейсов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28027-9884-0320-EFC4-49B310A37711}"/>
              </a:ext>
            </a:extLst>
          </p:cNvPr>
          <p:cNvSpPr txBox="1"/>
          <p:nvPr/>
        </p:nvSpPr>
        <p:spPr>
          <a:xfrm>
            <a:off x="5715000" y="1986253"/>
            <a:ext cx="60147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3"/>
                </a:solidFill>
              </a:rPr>
              <a:t>-</a:t>
            </a:r>
            <a:r>
              <a:rPr lang="ru-RU" sz="1800" dirty="0"/>
              <a:t> достаточно сложный синтаксис, высокий порог входа</a:t>
            </a:r>
          </a:p>
          <a:p>
            <a:endParaRPr lang="ru-RU" sz="1800" dirty="0"/>
          </a:p>
          <a:p>
            <a:r>
              <a:rPr lang="ru-RU" sz="3200" dirty="0">
                <a:solidFill>
                  <a:schemeClr val="accent3"/>
                </a:solidFill>
              </a:rPr>
              <a:t>-</a:t>
            </a:r>
            <a:r>
              <a:rPr lang="ru-RU" sz="1800" dirty="0">
                <a:solidFill>
                  <a:schemeClr val="accent3"/>
                </a:solidFill>
              </a:rPr>
              <a:t> </a:t>
            </a:r>
            <a:r>
              <a:rPr lang="ru-RU" sz="1800" dirty="0"/>
              <a:t>завязывает на себя </a:t>
            </a:r>
            <a:r>
              <a:rPr lang="en-US" sz="1800" dirty="0"/>
              <a:t>API</a:t>
            </a:r>
            <a:r>
              <a:rPr lang="ru-RU" sz="1800" dirty="0"/>
              <a:t> приложения – есть шанс очень сильно завязать приложение на этот фреймворк</a:t>
            </a:r>
          </a:p>
          <a:p>
            <a:endParaRPr lang="ru-RU" sz="1800" dirty="0">
              <a:solidFill>
                <a:schemeClr val="accent3"/>
              </a:solidFill>
            </a:endParaRPr>
          </a:p>
          <a:p>
            <a:r>
              <a:rPr lang="ru-RU" sz="3200" dirty="0">
                <a:solidFill>
                  <a:schemeClr val="accent3"/>
                </a:solidFill>
              </a:rPr>
              <a:t>-</a:t>
            </a:r>
            <a:r>
              <a:rPr lang="ru-RU" sz="1800" dirty="0">
                <a:solidFill>
                  <a:schemeClr val="accent3"/>
                </a:solidFill>
              </a:rPr>
              <a:t> </a:t>
            </a:r>
            <a:r>
              <a:rPr lang="ru-RU" sz="1800" dirty="0"/>
              <a:t>не очень </a:t>
            </a:r>
            <a:r>
              <a:rPr lang="en-US" sz="1800" dirty="0" err="1"/>
              <a:t>kotlin</a:t>
            </a:r>
            <a:r>
              <a:rPr lang="en-US" sz="1800" dirty="0"/>
              <a:t>-friendly</a:t>
            </a:r>
            <a:endParaRPr lang="en-RU" sz="1800" dirty="0"/>
          </a:p>
          <a:p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450680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1EA2D-E92C-E647-AA82-786C1809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4621372" cy="609398"/>
          </a:xfrm>
        </p:spPr>
        <p:txBody>
          <a:bodyPr/>
          <a:lstStyle/>
          <a:p>
            <a:r>
              <a:rPr lang="" sz="4400" dirty="0">
                <a:solidFill>
                  <a:schemeClr val="bg1"/>
                </a:solidFill>
              </a:rPr>
              <a:t>Пульс-опрос</a:t>
            </a:r>
            <a:endParaRPr lang="ru-RU" sz="4400" dirty="0">
              <a:solidFill>
                <a:schemeClr val="bg1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BB05DAA-3CA0-407A-88AC-1371AA77C26A}"/>
              </a:ext>
            </a:extLst>
          </p:cNvPr>
          <p:cNvGrpSpPr/>
          <p:nvPr/>
        </p:nvGrpSpPr>
        <p:grpSpPr>
          <a:xfrm>
            <a:off x="6449857" y="-1"/>
            <a:ext cx="5680147" cy="6857995"/>
            <a:chOff x="13083669" y="1592300"/>
            <a:chExt cx="3266072" cy="3943332"/>
          </a:xfrm>
          <a:solidFill>
            <a:srgbClr val="FF0C69"/>
          </a:solidFill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BC8D9E0-04AC-E1BA-D0E6-692B2D3D7FDF}"/>
                </a:ext>
              </a:extLst>
            </p:cNvPr>
            <p:cNvSpPr/>
            <p:nvPr/>
          </p:nvSpPr>
          <p:spPr>
            <a:xfrm>
              <a:off x="13083669" y="1592300"/>
              <a:ext cx="610934" cy="788668"/>
            </a:xfrm>
            <a:custGeom>
              <a:avLst/>
              <a:gdLst>
                <a:gd name="connsiteX0" fmla="*/ 153719 w 610934"/>
                <a:gd name="connsiteY0" fmla="*/ 0 h 788668"/>
                <a:gd name="connsiteX1" fmla="*/ 610935 w 610934"/>
                <a:gd name="connsiteY1" fmla="*/ 788669 h 788668"/>
                <a:gd name="connsiteX2" fmla="*/ 390077 w 610934"/>
                <a:gd name="connsiteY2" fmla="*/ 788669 h 788668"/>
                <a:gd name="connsiteX3" fmla="*/ 0 w 610934"/>
                <a:gd name="connsiteY3" fmla="*/ 0 h 788668"/>
                <a:gd name="connsiteX4" fmla="*/ 153719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0D6428B4-D0B4-006D-925B-CDC3D8557264}"/>
                </a:ext>
              </a:extLst>
            </p:cNvPr>
            <p:cNvSpPr/>
            <p:nvPr/>
          </p:nvSpPr>
          <p:spPr>
            <a:xfrm>
              <a:off x="13968716" y="1592300"/>
              <a:ext cx="610930" cy="788668"/>
            </a:xfrm>
            <a:custGeom>
              <a:avLst/>
              <a:gdLst>
                <a:gd name="connsiteX0" fmla="*/ 153716 w 610930"/>
                <a:gd name="connsiteY0" fmla="*/ 0 h 788668"/>
                <a:gd name="connsiteX1" fmla="*/ 610930 w 610930"/>
                <a:gd name="connsiteY1" fmla="*/ 788669 h 788668"/>
                <a:gd name="connsiteX2" fmla="*/ 390078 w 610930"/>
                <a:gd name="connsiteY2" fmla="*/ 788669 h 788668"/>
                <a:gd name="connsiteX3" fmla="*/ 0 w 610930"/>
                <a:gd name="connsiteY3" fmla="*/ 0 h 788668"/>
                <a:gd name="connsiteX4" fmla="*/ 153716 w 610930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8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E0A687C-4E09-3540-88D6-F0DC740C5A7E}"/>
                </a:ext>
              </a:extLst>
            </p:cNvPr>
            <p:cNvSpPr/>
            <p:nvPr/>
          </p:nvSpPr>
          <p:spPr>
            <a:xfrm>
              <a:off x="14853745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74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CEF284C3-D92B-90DA-4405-E91B1174B863}"/>
                </a:ext>
              </a:extLst>
            </p:cNvPr>
            <p:cNvSpPr/>
            <p:nvPr/>
          </p:nvSpPr>
          <p:spPr>
            <a:xfrm>
              <a:off x="15738807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83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33D6448-5E22-321A-7647-90C2592DF2FF}"/>
                </a:ext>
              </a:extLst>
            </p:cNvPr>
            <p:cNvSpPr/>
            <p:nvPr/>
          </p:nvSpPr>
          <p:spPr>
            <a:xfrm>
              <a:off x="13083669" y="2380938"/>
              <a:ext cx="610934" cy="788671"/>
            </a:xfrm>
            <a:custGeom>
              <a:avLst/>
              <a:gdLst>
                <a:gd name="connsiteX0" fmla="*/ 153719 w 610934"/>
                <a:gd name="connsiteY0" fmla="*/ 0 h 788671"/>
                <a:gd name="connsiteX1" fmla="*/ 610935 w 610934"/>
                <a:gd name="connsiteY1" fmla="*/ 788671 h 788671"/>
                <a:gd name="connsiteX2" fmla="*/ 390077 w 610934"/>
                <a:gd name="connsiteY2" fmla="*/ 788671 h 788671"/>
                <a:gd name="connsiteX3" fmla="*/ 0 w 610934"/>
                <a:gd name="connsiteY3" fmla="*/ 0 h 788671"/>
                <a:gd name="connsiteX4" fmla="*/ 153719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9C9338E-14DD-6508-5433-E51CB507380F}"/>
                </a:ext>
              </a:extLst>
            </p:cNvPr>
            <p:cNvSpPr/>
            <p:nvPr/>
          </p:nvSpPr>
          <p:spPr>
            <a:xfrm>
              <a:off x="13968716" y="2380938"/>
              <a:ext cx="610930" cy="788671"/>
            </a:xfrm>
            <a:custGeom>
              <a:avLst/>
              <a:gdLst>
                <a:gd name="connsiteX0" fmla="*/ 153716 w 610930"/>
                <a:gd name="connsiteY0" fmla="*/ 0 h 788671"/>
                <a:gd name="connsiteX1" fmla="*/ 610930 w 610930"/>
                <a:gd name="connsiteY1" fmla="*/ 788671 h 788671"/>
                <a:gd name="connsiteX2" fmla="*/ 390078 w 610930"/>
                <a:gd name="connsiteY2" fmla="*/ 788671 h 788671"/>
                <a:gd name="connsiteX3" fmla="*/ 0 w 610930"/>
                <a:gd name="connsiteY3" fmla="*/ 0 h 788671"/>
                <a:gd name="connsiteX4" fmla="*/ 153716 w 610930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1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B98C2845-7D15-1453-A808-65F4E5C97C52}"/>
                </a:ext>
              </a:extLst>
            </p:cNvPr>
            <p:cNvSpPr/>
            <p:nvPr/>
          </p:nvSpPr>
          <p:spPr>
            <a:xfrm>
              <a:off x="14853745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74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A852E872-E89B-8C6D-AA4A-62DD8AD25F52}"/>
                </a:ext>
              </a:extLst>
            </p:cNvPr>
            <p:cNvSpPr/>
            <p:nvPr/>
          </p:nvSpPr>
          <p:spPr>
            <a:xfrm>
              <a:off x="15738807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83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FAD8428-C070-4E55-7547-2AF564CF7D5D}"/>
                </a:ext>
              </a:extLst>
            </p:cNvPr>
            <p:cNvSpPr/>
            <p:nvPr/>
          </p:nvSpPr>
          <p:spPr>
            <a:xfrm>
              <a:off x="13083669" y="3169610"/>
              <a:ext cx="610934" cy="788674"/>
            </a:xfrm>
            <a:custGeom>
              <a:avLst/>
              <a:gdLst>
                <a:gd name="connsiteX0" fmla="*/ 153719 w 610934"/>
                <a:gd name="connsiteY0" fmla="*/ 0 h 788674"/>
                <a:gd name="connsiteX1" fmla="*/ 610935 w 610934"/>
                <a:gd name="connsiteY1" fmla="*/ 788674 h 788674"/>
                <a:gd name="connsiteX2" fmla="*/ 390077 w 610934"/>
                <a:gd name="connsiteY2" fmla="*/ 788674 h 788674"/>
                <a:gd name="connsiteX3" fmla="*/ 0 w 610934"/>
                <a:gd name="connsiteY3" fmla="*/ 0 h 788674"/>
                <a:gd name="connsiteX4" fmla="*/ 153719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1FBA54E-9997-B83D-68EC-8D03F140199E}"/>
                </a:ext>
              </a:extLst>
            </p:cNvPr>
            <p:cNvSpPr/>
            <p:nvPr/>
          </p:nvSpPr>
          <p:spPr>
            <a:xfrm>
              <a:off x="13968716" y="3169610"/>
              <a:ext cx="610930" cy="788674"/>
            </a:xfrm>
            <a:custGeom>
              <a:avLst/>
              <a:gdLst>
                <a:gd name="connsiteX0" fmla="*/ 153716 w 610930"/>
                <a:gd name="connsiteY0" fmla="*/ 0 h 788674"/>
                <a:gd name="connsiteX1" fmla="*/ 610930 w 610930"/>
                <a:gd name="connsiteY1" fmla="*/ 788674 h 788674"/>
                <a:gd name="connsiteX2" fmla="*/ 390078 w 610930"/>
                <a:gd name="connsiteY2" fmla="*/ 788674 h 788674"/>
                <a:gd name="connsiteX3" fmla="*/ 0 w 610930"/>
                <a:gd name="connsiteY3" fmla="*/ 0 h 788674"/>
                <a:gd name="connsiteX4" fmla="*/ 153716 w 610930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4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C619736-E006-6E65-449F-D2064659B217}"/>
                </a:ext>
              </a:extLst>
            </p:cNvPr>
            <p:cNvSpPr/>
            <p:nvPr/>
          </p:nvSpPr>
          <p:spPr>
            <a:xfrm>
              <a:off x="14853745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74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A3B6F67D-76AE-584F-7FB3-297AADC5EC46}"/>
                </a:ext>
              </a:extLst>
            </p:cNvPr>
            <p:cNvSpPr/>
            <p:nvPr/>
          </p:nvSpPr>
          <p:spPr>
            <a:xfrm>
              <a:off x="15738807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83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C56E51AE-F775-8D1F-2437-B7DC39916182}"/>
                </a:ext>
              </a:extLst>
            </p:cNvPr>
            <p:cNvSpPr/>
            <p:nvPr/>
          </p:nvSpPr>
          <p:spPr>
            <a:xfrm>
              <a:off x="13083669" y="3958294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25A4077C-8F04-E62A-3E82-78AFB3E7997A}"/>
                </a:ext>
              </a:extLst>
            </p:cNvPr>
            <p:cNvSpPr/>
            <p:nvPr/>
          </p:nvSpPr>
          <p:spPr>
            <a:xfrm>
              <a:off x="13968716" y="3958294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848BA70-4336-121E-F534-2315842F320D}"/>
                </a:ext>
              </a:extLst>
            </p:cNvPr>
            <p:cNvSpPr/>
            <p:nvPr/>
          </p:nvSpPr>
          <p:spPr>
            <a:xfrm>
              <a:off x="14853745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30FD2821-2C99-F2A7-D04F-4488CFEA2ACB}"/>
                </a:ext>
              </a:extLst>
            </p:cNvPr>
            <p:cNvSpPr/>
            <p:nvPr/>
          </p:nvSpPr>
          <p:spPr>
            <a:xfrm>
              <a:off x="15738807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90F10F61-B043-5CE6-52A5-AB814479F11B}"/>
                </a:ext>
              </a:extLst>
            </p:cNvPr>
            <p:cNvSpPr/>
            <p:nvPr/>
          </p:nvSpPr>
          <p:spPr>
            <a:xfrm>
              <a:off x="13083669" y="4746968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ECE44791-CD8D-7C76-8DA5-8C9ABEE39EAE}"/>
                </a:ext>
              </a:extLst>
            </p:cNvPr>
            <p:cNvSpPr/>
            <p:nvPr/>
          </p:nvSpPr>
          <p:spPr>
            <a:xfrm>
              <a:off x="13968716" y="4746968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FBC06359-9AB6-3358-C78B-CB13AB30F308}"/>
                </a:ext>
              </a:extLst>
            </p:cNvPr>
            <p:cNvSpPr/>
            <p:nvPr/>
          </p:nvSpPr>
          <p:spPr>
            <a:xfrm>
              <a:off x="14853745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5A9D64AA-B03D-FB2B-F683-6B95AEE2A173}"/>
                </a:ext>
              </a:extLst>
            </p:cNvPr>
            <p:cNvSpPr/>
            <p:nvPr/>
          </p:nvSpPr>
          <p:spPr>
            <a:xfrm>
              <a:off x="15738807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605" y="773716"/>
            <a:ext cx="5310494" cy="53104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0043" y="1771406"/>
            <a:ext cx="3057557" cy="3774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" dirty="0">
                <a:solidFill>
                  <a:schemeClr val="bg1"/>
                </a:solidFill>
              </a:rPr>
              <a:t>Пройдите, пожалуйста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92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21;p68">
            <a:extLst>
              <a:ext uri="{FF2B5EF4-FFF2-40B4-BE49-F238E27FC236}">
                <a16:creationId xmlns:a16="http://schemas.microsoft.com/office/drawing/2014/main" id="{7992979C-309B-D58A-84ED-F7CE9BD2F89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en-US" dirty="0"/>
              <a:t>Road to coroutines…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1A028-BFE7-2B3A-5702-EC26B5B07FC6}"/>
              </a:ext>
            </a:extLst>
          </p:cNvPr>
          <p:cNvSpPr txBox="1"/>
          <p:nvPr/>
        </p:nvSpPr>
        <p:spPr>
          <a:xfrm>
            <a:off x="396240" y="1721633"/>
            <a:ext cx="5318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/>
              <a:t>Колбеки</a:t>
            </a:r>
            <a:r>
              <a:rPr lang="ru-RU" sz="2000" dirty="0"/>
              <a:t> – громоздкие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3"/>
                </a:solidFill>
              </a:rPr>
              <a:t>callback hell</a:t>
            </a:r>
            <a:r>
              <a:rPr lang="en-US" sz="2000" dirty="0"/>
              <a:t>)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en-US" sz="2000" dirty="0"/>
              <a:t>Future, R</a:t>
            </a:r>
            <a:r>
              <a:rPr lang="en-RU" sz="2000" dirty="0"/>
              <a:t>xJava – </a:t>
            </a:r>
            <a:r>
              <a:rPr lang="ru-RU" sz="2000" dirty="0"/>
              <a:t>сложные, практически отдельный язык для написания асинхронного кода.</a:t>
            </a:r>
          </a:p>
          <a:p>
            <a:endParaRPr lang="en-RU" sz="2000" dirty="0"/>
          </a:p>
        </p:txBody>
      </p:sp>
      <p:pic>
        <p:nvPicPr>
          <p:cNvPr id="13314" name="Picture 2" descr="Callback Hell, Promises, and Async/Await">
            <a:extLst>
              <a:ext uri="{FF2B5EF4-FFF2-40B4-BE49-F238E27FC236}">
                <a16:creationId xmlns:a16="http://schemas.microsoft.com/office/drawing/2014/main" id="{CC6BBC23-3240-D21C-778C-EEAC0868A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16850" r="53846" b="11172"/>
          <a:stretch/>
        </p:blipFill>
        <p:spPr bwMode="auto">
          <a:xfrm>
            <a:off x="6303369" y="614667"/>
            <a:ext cx="3652133" cy="221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B0367-C1E3-A3A2-753C-32838A82A01C}"/>
              </a:ext>
            </a:extLst>
          </p:cNvPr>
          <p:cNvSpPr txBox="1"/>
          <p:nvPr/>
        </p:nvSpPr>
        <p:spPr>
          <a:xfrm>
            <a:off x="6226290" y="24533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800" dirty="0">
                <a:solidFill>
                  <a:schemeClr val="accent3"/>
                </a:solidFill>
              </a:rPr>
              <a:t>Callback hell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8EF2D9B-3BA6-3CE4-6A11-A3E6D4A63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293"/>
          <a:stretch/>
        </p:blipFill>
        <p:spPr>
          <a:xfrm>
            <a:off x="6226290" y="3427991"/>
            <a:ext cx="5835417" cy="3051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53A70A-A597-6452-7BAC-2422A0BB2184}"/>
              </a:ext>
            </a:extLst>
          </p:cNvPr>
          <p:cNvSpPr txBox="1"/>
          <p:nvPr/>
        </p:nvSpPr>
        <p:spPr>
          <a:xfrm>
            <a:off x="6226290" y="313408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800" dirty="0">
                <a:solidFill>
                  <a:schemeClr val="accent3"/>
                </a:solidFill>
              </a:rPr>
              <a:t>RxJava complexity</a:t>
            </a:r>
          </a:p>
        </p:txBody>
      </p:sp>
    </p:spTree>
    <p:extLst>
      <p:ext uri="{BB962C8B-B14F-4D97-AF65-F5344CB8AC3E}">
        <p14:creationId xmlns:p14="http://schemas.microsoft.com/office/powerpoint/2010/main" val="48988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21;p68">
            <a:extLst>
              <a:ext uri="{FF2B5EF4-FFF2-40B4-BE49-F238E27FC236}">
                <a16:creationId xmlns:a16="http://schemas.microsoft.com/office/drawing/2014/main" id="{7992979C-309B-D58A-84ED-F7CE9BD2F89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ru-RU" dirty="0" err="1"/>
              <a:t>Корутины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B0367-C1E3-A3A2-753C-32838A82A01C}"/>
              </a:ext>
            </a:extLst>
          </p:cNvPr>
          <p:cNvSpPr txBox="1"/>
          <p:nvPr/>
        </p:nvSpPr>
        <p:spPr>
          <a:xfrm>
            <a:off x="6528402" y="39596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800" dirty="0">
                <a:solidFill>
                  <a:schemeClr val="accent3"/>
                </a:solidFill>
              </a:rPr>
              <a:t>Callback hell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8EF2D9B-3BA6-3CE4-6A11-A3E6D4A6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71" y="0"/>
            <a:ext cx="86175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6EDB5-6947-7BAD-A526-13E2F44734F9}"/>
              </a:ext>
            </a:extLst>
          </p:cNvPr>
          <p:cNvSpPr txBox="1"/>
          <p:nvPr/>
        </p:nvSpPr>
        <p:spPr>
          <a:xfrm>
            <a:off x="211656" y="1859339"/>
            <a:ext cx="30091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800" dirty="0"/>
          </a:p>
          <a:p>
            <a:r>
              <a:rPr lang="ru-RU" sz="1800" dirty="0" err="1">
                <a:solidFill>
                  <a:schemeClr val="bg2"/>
                </a:solidFill>
              </a:rPr>
              <a:t>Корутины</a:t>
            </a:r>
            <a:r>
              <a:rPr lang="ru-RU" sz="1800" dirty="0"/>
              <a:t> позволяют писать асинхронный код в том же стиле, в каком мы пишем синхронный.</a:t>
            </a:r>
            <a:endParaRPr lang="en-US" sz="1800" dirty="0"/>
          </a:p>
          <a:p>
            <a:endParaRPr lang="en-US" sz="1800" dirty="0"/>
          </a:p>
          <a:p>
            <a:r>
              <a:rPr lang="ru-RU" sz="1800" dirty="0"/>
              <a:t>Можно использовать обычные операторы: циклы, условия, </a:t>
            </a:r>
            <a:r>
              <a:rPr lang="en-US" sz="1800" dirty="0"/>
              <a:t>try-catch</a:t>
            </a:r>
            <a:r>
              <a:rPr lang="ru-RU" sz="1800" dirty="0"/>
              <a:t>*, коллекции и т.д.</a:t>
            </a:r>
          </a:p>
          <a:p>
            <a:endParaRPr lang="en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25C86-2AE6-FC22-8B21-57074B2F3CA3}"/>
              </a:ext>
            </a:extLst>
          </p:cNvPr>
          <p:cNvSpPr txBox="1"/>
          <p:nvPr/>
        </p:nvSpPr>
        <p:spPr>
          <a:xfrm>
            <a:off x="185980" y="6168325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* с </a:t>
            </a:r>
            <a:r>
              <a:rPr lang="en-US" dirty="0"/>
              <a:t>try-catch </a:t>
            </a:r>
            <a:r>
              <a:rPr lang="ru-RU" dirty="0"/>
              <a:t>есть нюансы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6548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199;p74">
            <a:extLst>
              <a:ext uri="{FF2B5EF4-FFF2-40B4-BE49-F238E27FC236}">
                <a16:creationId xmlns:a16="http://schemas.microsoft.com/office/drawing/2014/main" id="{FBCFA1FF-A1DB-C469-A2D0-99902D3CB7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7504" b="15146"/>
          <a:stretch/>
        </p:blipFill>
        <p:spPr>
          <a:xfrm>
            <a:off x="5842861" y="0"/>
            <a:ext cx="6349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ru-RU" dirty="0" err="1"/>
              <a:t>Корутины</a:t>
            </a:r>
            <a:r>
              <a:rPr lang="en-US" dirty="0"/>
              <a:t>. Suspension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1A028-BFE7-2B3A-5702-EC26B5B07FC6}"/>
              </a:ext>
            </a:extLst>
          </p:cNvPr>
          <p:cNvSpPr txBox="1"/>
          <p:nvPr/>
        </p:nvSpPr>
        <p:spPr>
          <a:xfrm>
            <a:off x="396240" y="1656193"/>
            <a:ext cx="55874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ru-RU" sz="2000" dirty="0"/>
              <a:t>В основе идея </a:t>
            </a:r>
            <a:r>
              <a:rPr lang="ru-RU" sz="2000" dirty="0">
                <a:solidFill>
                  <a:schemeClr val="bg2"/>
                </a:solidFill>
              </a:rPr>
              <a:t>приостановки</a:t>
            </a:r>
            <a:r>
              <a:rPr lang="ru-RU" sz="2000" dirty="0"/>
              <a:t> </a:t>
            </a:r>
            <a:r>
              <a:rPr lang="en-US" sz="2000" dirty="0"/>
              <a:t>(suspension)</a:t>
            </a:r>
            <a:r>
              <a:rPr lang="ru-RU" sz="2000" dirty="0"/>
              <a:t>:</a:t>
            </a:r>
          </a:p>
          <a:p>
            <a:endParaRPr lang="ru-RU" sz="2000" dirty="0"/>
          </a:p>
          <a:p>
            <a:r>
              <a:rPr lang="en-US" sz="2000" dirty="0"/>
              <a:t>Suspend-</a:t>
            </a:r>
            <a:r>
              <a:rPr lang="ru-RU" sz="2000" dirty="0"/>
              <a:t>метод может приостановить своё выполнение (например на время ожидания ответа от сервера) и затем, позже, продолжить своё выполнение с </a:t>
            </a:r>
            <a:r>
              <a:rPr lang="ru-RU" sz="2000" i="1" dirty="0"/>
              <a:t>этого же места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r>
              <a:rPr lang="ru-RU" sz="2000" dirty="0"/>
              <a:t>Такие</a:t>
            </a:r>
            <a:r>
              <a:rPr lang="en-US" sz="2000" dirty="0"/>
              <a:t> </a:t>
            </a:r>
            <a:r>
              <a:rPr lang="ru-RU" sz="2000" dirty="0"/>
              <a:t>методы должны выполняться внутри </a:t>
            </a:r>
            <a:r>
              <a:rPr lang="ru-RU" sz="2000" dirty="0" err="1">
                <a:solidFill>
                  <a:schemeClr val="bg2"/>
                </a:solidFill>
              </a:rPr>
              <a:t>корутин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ru-RU" sz="2000" dirty="0" err="1"/>
              <a:t>Корутины</a:t>
            </a:r>
            <a:r>
              <a:rPr lang="ru-RU" sz="2000" dirty="0"/>
              <a:t> можно воспринимать как очень легковесные потоки.</a:t>
            </a:r>
            <a:endParaRPr lang="en-US" sz="2000" dirty="0"/>
          </a:p>
        </p:txBody>
      </p:sp>
      <p:pic>
        <p:nvPicPr>
          <p:cNvPr id="13" name="Picture 1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37FE822-3EAA-A49A-408D-D3BE81EB0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3848743"/>
            <a:ext cx="5400046" cy="2734937"/>
          </a:xfrm>
          <a:prstGeom prst="rect">
            <a:avLst/>
          </a:prstGeom>
        </p:spPr>
      </p:pic>
      <p:pic>
        <p:nvPicPr>
          <p:cNvPr id="16" name="Picture 1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7DB2D9A3-2D45-ABB9-3F37-11A39F3A5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2" y="539762"/>
            <a:ext cx="5429468" cy="30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7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199;p74">
            <a:extLst>
              <a:ext uri="{FF2B5EF4-FFF2-40B4-BE49-F238E27FC236}">
                <a16:creationId xmlns:a16="http://schemas.microsoft.com/office/drawing/2014/main" id="{FBCFA1FF-A1DB-C469-A2D0-99902D3CB7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7504" b="15146"/>
          <a:stretch/>
        </p:blipFill>
        <p:spPr>
          <a:xfrm>
            <a:off x="5402381" y="0"/>
            <a:ext cx="67896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ru-RU" dirty="0" err="1"/>
              <a:t>Корутины</a:t>
            </a:r>
            <a:r>
              <a:rPr lang="ru-RU" dirty="0"/>
              <a:t> под капотом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14BC8-4BCA-6D0A-ACF5-E23A54C69989}"/>
              </a:ext>
            </a:extLst>
          </p:cNvPr>
          <p:cNvSpPr txBox="1"/>
          <p:nvPr/>
        </p:nvSpPr>
        <p:spPr>
          <a:xfrm>
            <a:off x="407729" y="1084624"/>
            <a:ext cx="4826854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В </a:t>
            </a:r>
            <a:r>
              <a:rPr lang="en-US" sz="1800" dirty="0"/>
              <a:t>suspend-</a:t>
            </a:r>
            <a:r>
              <a:rPr lang="ru-RU" sz="1800" dirty="0"/>
              <a:t>методы при компиляции добавляется аргумент </a:t>
            </a:r>
            <a:r>
              <a:rPr lang="en-US" sz="1800" dirty="0">
                <a:solidFill>
                  <a:schemeClr val="bg2"/>
                </a:solidFill>
              </a:rPr>
              <a:t>Continuation</a:t>
            </a:r>
            <a:r>
              <a:rPr lang="ru-RU" sz="1800" dirty="0">
                <a:solidFill>
                  <a:schemeClr val="bg2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sz="1800" dirty="0"/>
              <a:t>По сути это тот же </a:t>
            </a:r>
            <a:r>
              <a:rPr lang="ru-RU" sz="1800" dirty="0" err="1"/>
              <a:t>колбек</a:t>
            </a:r>
            <a:r>
              <a:rPr lang="ru-RU" sz="1800" dirty="0"/>
              <a:t>, но: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генерирует компилятор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используется один мета-</a:t>
            </a:r>
            <a:r>
              <a:rPr lang="ru-RU" sz="1800" dirty="0" err="1"/>
              <a:t>колбек</a:t>
            </a:r>
            <a:r>
              <a:rPr lang="ru-RU" sz="1800" dirty="0"/>
              <a:t> на всю цепочку вызовов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r>
              <a:rPr lang="ru-RU" sz="1800" dirty="0"/>
              <a:t>Внутри </a:t>
            </a:r>
            <a:r>
              <a:rPr lang="en-US" sz="1800" dirty="0"/>
              <a:t>Continuation</a:t>
            </a:r>
            <a:r>
              <a:rPr lang="ru-RU" sz="1800" dirty="0"/>
              <a:t> реализована стейт-машина.</a:t>
            </a:r>
            <a:endParaRPr lang="en-RU" sz="1800" dirty="0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DBEEED-861E-3BBB-B8ED-E7FF901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19" y="2685092"/>
            <a:ext cx="5411510" cy="3429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37FBC-BBA9-9057-8E57-CFF315F26446}"/>
              </a:ext>
            </a:extLst>
          </p:cNvPr>
          <p:cNvSpPr txBox="1"/>
          <p:nvPr/>
        </p:nvSpPr>
        <p:spPr>
          <a:xfrm>
            <a:off x="239931" y="6338927"/>
            <a:ext cx="5318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100" dirty="0">
                <a:hlinkClick r:id="rId5"/>
              </a:rPr>
              <a:t>🎥 </a:t>
            </a:r>
            <a:r>
              <a:rPr lang="en-RU" sz="1100" dirty="0"/>
              <a:t> </a:t>
            </a:r>
            <a:r>
              <a:rPr lang="ru-RU" sz="1100" i="0" dirty="0">
                <a:solidFill>
                  <a:srgbClr val="0F0F0F"/>
                </a:solidFill>
                <a:effectLst/>
                <a:latin typeface="+mn-lt"/>
              </a:rPr>
              <a:t>Роман Елизаров — </a:t>
            </a:r>
            <a:r>
              <a:rPr lang="ru-RU" sz="1100" i="0" dirty="0" err="1">
                <a:solidFill>
                  <a:srgbClr val="0F0F0F"/>
                </a:solidFill>
                <a:effectLst/>
                <a:latin typeface="+mn-lt"/>
              </a:rPr>
              <a:t>Корутины</a:t>
            </a:r>
            <a:r>
              <a:rPr lang="ru-RU" sz="1100" i="0" dirty="0">
                <a:solidFill>
                  <a:srgbClr val="0F0F0F"/>
                </a:solidFill>
                <a:effectLst/>
                <a:latin typeface="+mn-lt"/>
              </a:rPr>
              <a:t> в </a:t>
            </a:r>
            <a:r>
              <a:rPr lang="en-GB" sz="1100" i="0" dirty="0">
                <a:solidFill>
                  <a:srgbClr val="0F0F0F"/>
                </a:solidFill>
                <a:effectLst/>
                <a:latin typeface="+mn-lt"/>
              </a:rPr>
              <a:t>Kotlin</a:t>
            </a:r>
            <a:endParaRPr lang="en-RU" sz="2400" dirty="0"/>
          </a:p>
        </p:txBody>
      </p: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34D6D27-92EA-D110-9656-70705011D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074" y="961278"/>
            <a:ext cx="4826000" cy="1422400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998D9D98-F92B-F741-001B-1DB42A7D8C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407" y="3435490"/>
            <a:ext cx="4047467" cy="18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Процесс и поток</a:t>
            </a: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sp>
        <p:nvSpPr>
          <p:cNvPr id="13" name="Google Shape;1251;p78">
            <a:extLst>
              <a:ext uri="{FF2B5EF4-FFF2-40B4-BE49-F238E27FC236}">
                <a16:creationId xmlns:a16="http://schemas.microsoft.com/office/drawing/2014/main" id="{E5CC5747-1764-2969-968E-4E30DE342C27}"/>
              </a:ext>
            </a:extLst>
          </p:cNvPr>
          <p:cNvSpPr txBox="1"/>
          <p:nvPr/>
        </p:nvSpPr>
        <p:spPr>
          <a:xfrm>
            <a:off x="6794629" y="3959542"/>
            <a:ext cx="4324406" cy="79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A2C754-43DA-2EC1-7A30-600958EA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93" y="2610632"/>
            <a:ext cx="313039" cy="313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AE6D4-D9EE-0DB6-556B-49FDE876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93" y="3922078"/>
            <a:ext cx="313039" cy="313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D18592-5CEE-B9DA-5F67-F7DD7AD7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93" y="5043170"/>
            <a:ext cx="313039" cy="313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A1075-FB74-8718-2BBC-F98A0668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75" y="2595279"/>
            <a:ext cx="313039" cy="313039"/>
          </a:xfrm>
          <a:prstGeom prst="rect">
            <a:avLst/>
          </a:prstGeom>
        </p:spPr>
      </p:pic>
      <p:sp>
        <p:nvSpPr>
          <p:cNvPr id="21" name="Google Shape;1253;p78">
            <a:extLst>
              <a:ext uri="{FF2B5EF4-FFF2-40B4-BE49-F238E27FC236}">
                <a16:creationId xmlns:a16="http://schemas.microsoft.com/office/drawing/2014/main" id="{8BCF97C9-9B0D-1488-0755-90770180D427}"/>
              </a:ext>
            </a:extLst>
          </p:cNvPr>
          <p:cNvSpPr txBox="1"/>
          <p:nvPr/>
        </p:nvSpPr>
        <p:spPr>
          <a:xfrm>
            <a:off x="1245305" y="2537991"/>
            <a:ext cx="4343700" cy="99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600" dirty="0">
                <a:solidFill>
                  <a:srgbClr val="0C0D0E"/>
                </a:solidFill>
                <a:latin typeface="+mn-lt"/>
              </a:rPr>
              <a:t>«</a:t>
            </a:r>
            <a:r>
              <a:rPr lang="ru-RU" sz="1600" b="0" i="0" dirty="0">
                <a:solidFill>
                  <a:srgbClr val="0C0D0E"/>
                </a:solidFill>
                <a:effectLst/>
                <a:latin typeface="+mn-lt"/>
              </a:rPr>
              <a:t>экземпляр программы во время выполнения»</a:t>
            </a:r>
            <a:endParaRPr lang="ru-RU" sz="1600" dirty="0">
              <a:latin typeface="+mn-lt"/>
            </a:endParaRPr>
          </a:p>
        </p:txBody>
      </p:sp>
      <p:sp>
        <p:nvSpPr>
          <p:cNvPr id="8" name="Google Shape;1286;p80">
            <a:extLst>
              <a:ext uri="{FF2B5EF4-FFF2-40B4-BE49-F238E27FC236}">
                <a16:creationId xmlns:a16="http://schemas.microsoft.com/office/drawing/2014/main" id="{EB973EBB-4081-1B73-F77A-ADAB99172BD0}"/>
              </a:ext>
            </a:extLst>
          </p:cNvPr>
          <p:cNvSpPr txBox="1">
            <a:spLocks/>
          </p:cNvSpPr>
          <p:nvPr/>
        </p:nvSpPr>
        <p:spPr>
          <a:xfrm>
            <a:off x="687493" y="1992077"/>
            <a:ext cx="3201605" cy="46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800" dirty="0">
                <a:solidFill>
                  <a:schemeClr val="accent3"/>
                </a:solidFill>
              </a:rPr>
              <a:t>Процесс</a:t>
            </a:r>
            <a:r>
              <a:rPr lang="en-US" sz="2800" dirty="0">
                <a:solidFill>
                  <a:schemeClr val="accent3"/>
                </a:solidFill>
              </a:rPr>
              <a:t> (Process)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9" name="Google Shape;1286;p80">
            <a:extLst>
              <a:ext uri="{FF2B5EF4-FFF2-40B4-BE49-F238E27FC236}">
                <a16:creationId xmlns:a16="http://schemas.microsoft.com/office/drawing/2014/main" id="{010DAF2C-770B-EF08-508B-3EF2370C107C}"/>
              </a:ext>
            </a:extLst>
          </p:cNvPr>
          <p:cNvSpPr txBox="1">
            <a:spLocks/>
          </p:cNvSpPr>
          <p:nvPr/>
        </p:nvSpPr>
        <p:spPr>
          <a:xfrm>
            <a:off x="6175075" y="1992077"/>
            <a:ext cx="2558051" cy="46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800" dirty="0">
                <a:solidFill>
                  <a:schemeClr val="accent3"/>
                </a:solidFill>
              </a:rPr>
              <a:t>Поток</a:t>
            </a:r>
            <a:r>
              <a:rPr lang="en-US" sz="2800" dirty="0">
                <a:solidFill>
                  <a:schemeClr val="accent3"/>
                </a:solidFill>
              </a:rPr>
              <a:t> (Thread)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0" name="Google Shape;1253;p78">
            <a:extLst>
              <a:ext uri="{FF2B5EF4-FFF2-40B4-BE49-F238E27FC236}">
                <a16:creationId xmlns:a16="http://schemas.microsoft.com/office/drawing/2014/main" id="{ECCDF436-2528-D1B2-100A-EFE351ED0BD9}"/>
              </a:ext>
            </a:extLst>
          </p:cNvPr>
          <p:cNvSpPr txBox="1"/>
          <p:nvPr/>
        </p:nvSpPr>
        <p:spPr>
          <a:xfrm>
            <a:off x="1191649" y="3908278"/>
            <a:ext cx="4343700" cy="99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600" dirty="0"/>
              <a:t>имеет изолированное адресное пространство – для общения между процессами нужны специальные механизмы </a:t>
            </a:r>
            <a:r>
              <a:rPr lang="ru-RU" sz="1600" dirty="0" err="1"/>
              <a:t>межпроцессного</a:t>
            </a:r>
            <a:r>
              <a:rPr lang="ru-RU" sz="1600" dirty="0"/>
              <a:t> взаимодействия</a:t>
            </a:r>
          </a:p>
        </p:txBody>
      </p:sp>
      <p:sp>
        <p:nvSpPr>
          <p:cNvPr id="11" name="Google Shape;1253;p78">
            <a:extLst>
              <a:ext uri="{FF2B5EF4-FFF2-40B4-BE49-F238E27FC236}">
                <a16:creationId xmlns:a16="http://schemas.microsoft.com/office/drawing/2014/main" id="{A741239D-E0CC-22D3-3F72-EB6B98EC0AF1}"/>
              </a:ext>
            </a:extLst>
          </p:cNvPr>
          <p:cNvSpPr txBox="1"/>
          <p:nvPr/>
        </p:nvSpPr>
        <p:spPr>
          <a:xfrm>
            <a:off x="1173128" y="5043170"/>
            <a:ext cx="4343700" cy="99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600" dirty="0"/>
              <a:t>процесс содержит как минимум один поток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471962-6A52-776A-AEDA-B037BD1C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93" y="3289865"/>
            <a:ext cx="313039" cy="313039"/>
          </a:xfrm>
          <a:prstGeom prst="rect">
            <a:avLst/>
          </a:prstGeom>
        </p:spPr>
      </p:pic>
      <p:sp>
        <p:nvSpPr>
          <p:cNvPr id="14" name="Google Shape;1253;p78">
            <a:extLst>
              <a:ext uri="{FF2B5EF4-FFF2-40B4-BE49-F238E27FC236}">
                <a16:creationId xmlns:a16="http://schemas.microsoft.com/office/drawing/2014/main" id="{E61619DE-EC65-6544-06C3-093EE0AF032B}"/>
              </a:ext>
            </a:extLst>
          </p:cNvPr>
          <p:cNvSpPr txBox="1"/>
          <p:nvPr/>
        </p:nvSpPr>
        <p:spPr>
          <a:xfrm>
            <a:off x="1245304" y="3217224"/>
            <a:ext cx="4352667" cy="32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600" dirty="0">
                <a:latin typeface="+mn-lt"/>
              </a:rPr>
              <a:t>ОС выделяет ресурсы на процесс: память, доступ к файлам, устройствам</a:t>
            </a:r>
          </a:p>
        </p:txBody>
      </p:sp>
      <p:sp>
        <p:nvSpPr>
          <p:cNvPr id="25" name="Google Shape;1253;p78">
            <a:extLst>
              <a:ext uri="{FF2B5EF4-FFF2-40B4-BE49-F238E27FC236}">
                <a16:creationId xmlns:a16="http://schemas.microsoft.com/office/drawing/2014/main" id="{312A83D0-3C02-D6B7-074C-1CC7E466BAD9}"/>
              </a:ext>
            </a:extLst>
          </p:cNvPr>
          <p:cNvSpPr txBox="1"/>
          <p:nvPr/>
        </p:nvSpPr>
        <p:spPr>
          <a:xfrm>
            <a:off x="6700175" y="2544162"/>
            <a:ext cx="4343700" cy="99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600" dirty="0">
                <a:solidFill>
                  <a:srgbClr val="0C0D0E"/>
                </a:solidFill>
                <a:latin typeface="+mn-lt"/>
              </a:rPr>
              <a:t>«поток исполнения инструкций», единица планирования исполнения</a:t>
            </a:r>
            <a:endParaRPr lang="ru-RU" sz="1600" dirty="0">
              <a:latin typeface="+mn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C4925E-449E-3D87-06B5-191832CB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427" y="3361145"/>
            <a:ext cx="313039" cy="313039"/>
          </a:xfrm>
          <a:prstGeom prst="rect">
            <a:avLst/>
          </a:prstGeom>
        </p:spPr>
      </p:pic>
      <p:sp>
        <p:nvSpPr>
          <p:cNvPr id="27" name="Google Shape;1253;p78">
            <a:extLst>
              <a:ext uri="{FF2B5EF4-FFF2-40B4-BE49-F238E27FC236}">
                <a16:creationId xmlns:a16="http://schemas.microsoft.com/office/drawing/2014/main" id="{3D8053AB-B518-1AA9-2E84-AA4C49E5EBDD}"/>
              </a:ext>
            </a:extLst>
          </p:cNvPr>
          <p:cNvSpPr txBox="1"/>
          <p:nvPr/>
        </p:nvSpPr>
        <p:spPr>
          <a:xfrm>
            <a:off x="6690527" y="3310028"/>
            <a:ext cx="4343700" cy="4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600" dirty="0">
                <a:latin typeface="+mn-lt"/>
              </a:rPr>
              <a:t>на поток выделяется ресурс – процессорное время (</a:t>
            </a:r>
            <a:r>
              <a:rPr lang="en-US" sz="1600" dirty="0">
                <a:latin typeface="+mn-lt"/>
              </a:rPr>
              <a:t>CPU</a:t>
            </a:r>
            <a:r>
              <a:rPr lang="ru-RU" sz="1600" dirty="0">
                <a:latin typeface="+mn-lt"/>
              </a:rPr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6101B3-EEEE-A003-6580-0F7A3C175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82" y="4034411"/>
            <a:ext cx="313039" cy="313039"/>
          </a:xfrm>
          <a:prstGeom prst="rect">
            <a:avLst/>
          </a:prstGeom>
        </p:spPr>
      </p:pic>
      <p:sp>
        <p:nvSpPr>
          <p:cNvPr id="30" name="Google Shape;1253;p78">
            <a:extLst>
              <a:ext uri="{FF2B5EF4-FFF2-40B4-BE49-F238E27FC236}">
                <a16:creationId xmlns:a16="http://schemas.microsoft.com/office/drawing/2014/main" id="{B3D89375-BF49-0F03-43AA-F45CBD9F7D73}"/>
              </a:ext>
            </a:extLst>
          </p:cNvPr>
          <p:cNvSpPr txBox="1"/>
          <p:nvPr/>
        </p:nvSpPr>
        <p:spPr>
          <a:xfrm>
            <a:off x="6680882" y="3983294"/>
            <a:ext cx="4343700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600" dirty="0">
                <a:latin typeface="+mn-lt"/>
              </a:rPr>
              <a:t>ресурсы, выделяемые на процесс (например адресное пространство), – общие на все потоки процесса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FDEBB53-E447-1A7D-E1EF-A28AE58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07" y="4939165"/>
            <a:ext cx="313039" cy="313039"/>
          </a:xfrm>
          <a:prstGeom prst="rect">
            <a:avLst/>
          </a:prstGeom>
        </p:spPr>
      </p:pic>
      <p:sp>
        <p:nvSpPr>
          <p:cNvPr id="32" name="Google Shape;1253;p78">
            <a:extLst>
              <a:ext uri="{FF2B5EF4-FFF2-40B4-BE49-F238E27FC236}">
                <a16:creationId xmlns:a16="http://schemas.microsoft.com/office/drawing/2014/main" id="{F43A38B5-6878-8FDA-9546-43AB3D236085}"/>
              </a:ext>
            </a:extLst>
          </p:cNvPr>
          <p:cNvSpPr txBox="1"/>
          <p:nvPr/>
        </p:nvSpPr>
        <p:spPr>
          <a:xfrm>
            <a:off x="6682807" y="4888048"/>
            <a:ext cx="4343700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600" dirty="0">
                <a:latin typeface="+mn-lt"/>
              </a:rPr>
              <a:t>поток имеет небольшую собственную область памяти – стек потока</a:t>
            </a:r>
          </a:p>
        </p:txBody>
      </p:sp>
    </p:spTree>
    <p:extLst>
      <p:ext uri="{BB962C8B-B14F-4D97-AF65-F5344CB8AC3E}">
        <p14:creationId xmlns:p14="http://schemas.microsoft.com/office/powerpoint/2010/main" val="3175728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1;p68">
            <a:extLst>
              <a:ext uri="{FF2B5EF4-FFF2-40B4-BE49-F238E27FC236}">
                <a16:creationId xmlns:a16="http://schemas.microsoft.com/office/drawing/2014/main" id="{3617C768-6694-92AA-5E46-F7C32E2BD27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ru-RU" dirty="0"/>
              <a:t>Создание </a:t>
            </a:r>
            <a:r>
              <a:rPr lang="ru-RU" dirty="0" err="1"/>
              <a:t>корутин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15C95-168D-F17B-C81F-9A9C95B8E49A}"/>
              </a:ext>
            </a:extLst>
          </p:cNvPr>
          <p:cNvSpPr txBox="1"/>
          <p:nvPr/>
        </p:nvSpPr>
        <p:spPr>
          <a:xfrm>
            <a:off x="376689" y="1621126"/>
            <a:ext cx="55749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chemeClr val="bg2"/>
                </a:solidFill>
              </a:rPr>
              <a:t>Билдеры</a:t>
            </a:r>
            <a:r>
              <a:rPr lang="ru-RU" sz="2000" dirty="0"/>
              <a:t> </a:t>
            </a:r>
            <a:r>
              <a:rPr lang="ru-RU" sz="2000" dirty="0" err="1"/>
              <a:t>корутин</a:t>
            </a:r>
            <a:r>
              <a:rPr lang="ru-RU" sz="2000" dirty="0"/>
              <a:t>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launch</a:t>
            </a:r>
            <a:r>
              <a:rPr lang="en-US" sz="2000" dirty="0"/>
              <a:t> – </a:t>
            </a:r>
            <a:r>
              <a:rPr lang="ru-RU" sz="2000" dirty="0"/>
              <a:t>«запустил и забыл», возвращает объект </a:t>
            </a:r>
            <a:r>
              <a:rPr lang="en-US" sz="2000" dirty="0"/>
              <a:t>Job, </a:t>
            </a:r>
            <a:r>
              <a:rPr lang="ru-RU" sz="2000" dirty="0"/>
              <a:t>с помощью которого можно дождаться или завершить </a:t>
            </a:r>
            <a:r>
              <a:rPr lang="ru-RU" sz="2000" dirty="0" err="1"/>
              <a:t>корутину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000" dirty="0"/>
              <a:t> – </a:t>
            </a:r>
            <a:r>
              <a:rPr lang="ru-RU" sz="2000" dirty="0"/>
              <a:t>как </a:t>
            </a:r>
            <a:r>
              <a:rPr lang="en-US" sz="2000" dirty="0"/>
              <a:t>launch, </a:t>
            </a:r>
            <a:r>
              <a:rPr lang="ru-RU" sz="2000" dirty="0"/>
              <a:t>но можно получить значение, которое вернула </a:t>
            </a:r>
            <a:r>
              <a:rPr lang="ru-RU" sz="2000" dirty="0" err="1"/>
              <a:t>корутина</a:t>
            </a:r>
            <a:r>
              <a:rPr lang="ru-RU" sz="2000" dirty="0"/>
              <a:t>; </a:t>
            </a:r>
            <a:r>
              <a:rPr lang="en-US" sz="2000" dirty="0"/>
              <a:t>async </a:t>
            </a:r>
            <a:r>
              <a:rPr lang="ru-RU" sz="2000" dirty="0"/>
              <a:t>возвращает объект </a:t>
            </a:r>
            <a:r>
              <a:rPr lang="en-US" sz="2000" dirty="0"/>
              <a:t>Deferred&lt;T&gt;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runBlocking</a:t>
            </a:r>
            <a:r>
              <a:rPr lang="en-US" sz="2000" dirty="0"/>
              <a:t> -- </a:t>
            </a:r>
            <a:r>
              <a:rPr lang="ru-RU" sz="2000" dirty="0"/>
              <a:t>запустит </a:t>
            </a:r>
            <a:r>
              <a:rPr lang="ru-RU" sz="2000" dirty="0" err="1"/>
              <a:t>корутину</a:t>
            </a:r>
            <a:r>
              <a:rPr lang="ru-RU" sz="2000" dirty="0"/>
              <a:t> и дождётся окончания выполнения</a:t>
            </a:r>
          </a:p>
          <a:p>
            <a:endParaRPr lang="en-RU" sz="2000"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22CA520-4C95-F6C9-0C0B-59B9DD486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31" y="1363287"/>
            <a:ext cx="5947694" cy="3922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4A217-E7E7-CE64-C521-E2DE98827040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3756539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6587884" cy="609878"/>
          </a:xfrm>
        </p:spPr>
        <p:txBody>
          <a:bodyPr/>
          <a:lstStyle/>
          <a:p>
            <a:r>
              <a:rPr lang="ru-RU" dirty="0"/>
              <a:t>Жизненный цикл </a:t>
            </a:r>
            <a:r>
              <a:rPr lang="ru-RU" dirty="0" err="1"/>
              <a:t>корутины</a:t>
            </a:r>
            <a:endParaRPr lang="en-RU" dirty="0"/>
          </a:p>
        </p:txBody>
      </p:sp>
      <p:pic>
        <p:nvPicPr>
          <p:cNvPr id="22530" name="Picture 2" descr="Kotlin Coroutine Job Lifecycle. How manage the Lifecycle of a Coroutine… |  by Marco Cattaneo | Medium">
            <a:extLst>
              <a:ext uri="{FF2B5EF4-FFF2-40B4-BE49-F238E27FC236}">
                <a16:creationId xmlns:a16="http://schemas.microsoft.com/office/drawing/2014/main" id="{D45DCB95-659E-479D-981E-37918A5B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13" y="2097907"/>
            <a:ext cx="6886904" cy="329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01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99;p74">
            <a:extLst>
              <a:ext uri="{FF2B5EF4-FFF2-40B4-BE49-F238E27FC236}">
                <a16:creationId xmlns:a16="http://schemas.microsoft.com/office/drawing/2014/main" id="{E0554C07-1D71-74FE-13E2-80D933F167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7504" b="15146"/>
          <a:stretch/>
        </p:blipFill>
        <p:spPr>
          <a:xfrm>
            <a:off x="5919537" y="0"/>
            <a:ext cx="62724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" y="395962"/>
            <a:ext cx="6104313" cy="609878"/>
          </a:xfrm>
        </p:spPr>
        <p:txBody>
          <a:bodyPr/>
          <a:lstStyle/>
          <a:p>
            <a:r>
              <a:rPr lang="ru-RU" dirty="0" err="1"/>
              <a:t>Скоуп</a:t>
            </a:r>
            <a:r>
              <a:rPr lang="ru-RU" dirty="0"/>
              <a:t> </a:t>
            </a:r>
            <a:r>
              <a:rPr lang="ru-RU" dirty="0" err="1"/>
              <a:t>корутины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1A028-BFE7-2B3A-5702-EC26B5B07FC6}"/>
              </a:ext>
            </a:extLst>
          </p:cNvPr>
          <p:cNvSpPr txBox="1"/>
          <p:nvPr/>
        </p:nvSpPr>
        <p:spPr>
          <a:xfrm>
            <a:off x="548640" y="4998125"/>
            <a:ext cx="5013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E09E0-0988-FCED-DD97-F35F229EDA73}"/>
              </a:ext>
            </a:extLst>
          </p:cNvPr>
          <p:cNvSpPr txBox="1"/>
          <p:nvPr/>
        </p:nvSpPr>
        <p:spPr>
          <a:xfrm>
            <a:off x="396239" y="1017896"/>
            <a:ext cx="528266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dirty="0"/>
              <a:t>Для запуска </a:t>
            </a:r>
            <a:r>
              <a:rPr lang="ru-RU" sz="1800" dirty="0" err="1"/>
              <a:t>корутины</a:t>
            </a:r>
            <a:r>
              <a:rPr lang="ru-RU" sz="1800" dirty="0"/>
              <a:t> нужен </a:t>
            </a:r>
            <a:r>
              <a:rPr lang="ru-RU" sz="1800" dirty="0" err="1">
                <a:solidFill>
                  <a:schemeClr val="bg2"/>
                </a:solidFill>
              </a:rPr>
              <a:t>скоуп</a:t>
            </a:r>
            <a:r>
              <a:rPr lang="ru-RU" sz="1800" dirty="0"/>
              <a:t> (</a:t>
            </a:r>
            <a:r>
              <a:rPr lang="en-US" sz="1800" dirty="0"/>
              <a:t>scope), </a:t>
            </a:r>
            <a:r>
              <a:rPr lang="ru-RU" sz="1800" dirty="0"/>
              <a:t>который определяет жизненный цикл всех относящихся к нему </a:t>
            </a:r>
            <a:r>
              <a:rPr lang="ru-RU" sz="1800" dirty="0" err="1"/>
              <a:t>корутин</a:t>
            </a:r>
            <a:r>
              <a:rPr lang="ru-RU" sz="1800" dirty="0"/>
              <a:t>.</a:t>
            </a:r>
          </a:p>
          <a:p>
            <a:pPr>
              <a:spcAft>
                <a:spcPts val="1200"/>
              </a:spcAft>
            </a:pPr>
            <a:r>
              <a:rPr lang="ru-RU" sz="1800" dirty="0" err="1"/>
              <a:t>Билдеры</a:t>
            </a:r>
            <a:r>
              <a:rPr lang="ru-RU" sz="1800" dirty="0"/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launch</a:t>
            </a:r>
            <a:r>
              <a:rPr lang="en-US" sz="1800" dirty="0"/>
              <a:t> </a:t>
            </a:r>
            <a:r>
              <a:rPr lang="ru-RU" sz="1800" dirty="0"/>
              <a:t>и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800" dirty="0"/>
              <a:t> </a:t>
            </a:r>
            <a:r>
              <a:rPr lang="ru-RU" sz="1800" dirty="0"/>
              <a:t>– функции-расширения </a:t>
            </a:r>
            <a:r>
              <a:rPr lang="en-GB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CoroutineScope</a:t>
            </a:r>
            <a:r>
              <a:rPr lang="ru-RU" sz="1800" dirty="0"/>
              <a:t>.</a:t>
            </a:r>
            <a:endParaRPr lang="en-US" sz="1800" dirty="0"/>
          </a:p>
          <a:p>
            <a:pPr>
              <a:spcAft>
                <a:spcPts val="1200"/>
              </a:spcAft>
            </a:pPr>
            <a:r>
              <a:rPr lang="ru-RU" sz="1800" dirty="0"/>
              <a:t>Функция</a:t>
            </a:r>
            <a:r>
              <a:rPr lang="en-US" sz="1800" dirty="0"/>
              <a:t>-</a:t>
            </a:r>
            <a:r>
              <a:rPr lang="ru-RU" sz="1800" dirty="0"/>
              <a:t>расширение </a:t>
            </a:r>
            <a:r>
              <a:rPr lang="en-US" sz="18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cancel</a:t>
            </a:r>
            <a:r>
              <a:rPr lang="ru-RU" sz="18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 позволяет </a:t>
            </a:r>
            <a:r>
              <a:rPr lang="ru-RU" sz="1800" dirty="0"/>
              <a:t>завершить все </a:t>
            </a:r>
            <a:r>
              <a:rPr lang="ru-RU" sz="1800" dirty="0" err="1"/>
              <a:t>корутины</a:t>
            </a:r>
            <a:r>
              <a:rPr lang="ru-RU" sz="1800" dirty="0"/>
              <a:t> в </a:t>
            </a:r>
            <a:r>
              <a:rPr lang="ru-RU" sz="1800" dirty="0" err="1"/>
              <a:t>скоупе</a:t>
            </a:r>
            <a:r>
              <a:rPr lang="ru-RU" sz="1800" dirty="0"/>
              <a:t>.</a:t>
            </a:r>
            <a:endParaRPr lang="en-US" sz="1800" dirty="0"/>
          </a:p>
          <a:p>
            <a:pPr>
              <a:spcAft>
                <a:spcPts val="1200"/>
              </a:spcAft>
            </a:pPr>
            <a:endParaRPr lang="ru-RU" sz="1800" dirty="0"/>
          </a:p>
          <a:p>
            <a:pPr>
              <a:spcAft>
                <a:spcPts val="1200"/>
              </a:spcAft>
            </a:pPr>
            <a:r>
              <a:rPr lang="ru-RU" sz="1800" dirty="0"/>
              <a:t>В библиотеке </a:t>
            </a:r>
            <a:r>
              <a:rPr lang="ru-RU" sz="1800" dirty="0" err="1"/>
              <a:t>корутин</a:t>
            </a:r>
            <a:r>
              <a:rPr lang="ru-RU" sz="1800" dirty="0"/>
              <a:t> из коробки есть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GlobalScope</a:t>
            </a:r>
            <a:r>
              <a:rPr lang="en-US" sz="1800" dirty="0"/>
              <a:t> – </a:t>
            </a:r>
            <a:r>
              <a:rPr lang="ru-RU" sz="1800" dirty="0"/>
              <a:t>единый </a:t>
            </a:r>
            <a:r>
              <a:rPr lang="ru-RU" sz="1800" dirty="0" err="1"/>
              <a:t>скоуп</a:t>
            </a:r>
            <a:r>
              <a:rPr lang="ru-RU" sz="1800" dirty="0"/>
              <a:t> на весь процесс.</a:t>
            </a:r>
          </a:p>
          <a:p>
            <a:pPr>
              <a:spcAft>
                <a:spcPts val="1200"/>
              </a:spcAft>
            </a:pPr>
            <a:endParaRPr lang="ru-RU" sz="1800" dirty="0"/>
          </a:p>
          <a:p>
            <a:pPr>
              <a:spcAft>
                <a:spcPts val="1200"/>
              </a:spcAft>
            </a:pPr>
            <a:r>
              <a:rPr lang="ru-RU" sz="1800" dirty="0"/>
              <a:t>В библиотеках </a:t>
            </a:r>
            <a:r>
              <a:rPr lang="en-US" sz="1800" dirty="0"/>
              <a:t>Android </a:t>
            </a:r>
            <a:r>
              <a:rPr lang="ru-RU" sz="1800" dirty="0"/>
              <a:t>предопределены: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viewModelScope</a:t>
            </a:r>
            <a:endParaRPr lang="en-US" sz="1800" dirty="0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lifecycleScope</a:t>
            </a:r>
            <a:endParaRPr lang="ru-RU" sz="1800" dirty="0"/>
          </a:p>
          <a:p>
            <a:pPr>
              <a:spcAft>
                <a:spcPts val="1200"/>
              </a:spcAft>
            </a:pPr>
            <a:endParaRPr lang="en-US" sz="1800" dirty="0"/>
          </a:p>
          <a:p>
            <a:pPr>
              <a:spcAft>
                <a:spcPts val="1200"/>
              </a:spcAft>
            </a:pPr>
            <a:endParaRPr lang="en-US" sz="1800" dirty="0"/>
          </a:p>
          <a:p>
            <a:pPr>
              <a:spcAft>
                <a:spcPts val="1200"/>
              </a:spcAft>
            </a:pPr>
            <a:endParaRPr lang="en-RU" sz="1800" dirty="0"/>
          </a:p>
        </p:txBody>
      </p:sp>
      <p:pic>
        <p:nvPicPr>
          <p:cNvPr id="19458" name="Picture 2" descr="Understanding Kotlin Coroutines » The Bored Dev">
            <a:extLst>
              <a:ext uri="{FF2B5EF4-FFF2-40B4-BE49-F238E27FC236}">
                <a16:creationId xmlns:a16="http://schemas.microsoft.com/office/drawing/2014/main" id="{9A3828BA-AA05-DF09-0A30-E1E9AB272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47" y="1813258"/>
            <a:ext cx="5684335" cy="335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015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" y="395962"/>
            <a:ext cx="6104313" cy="609878"/>
          </a:xfrm>
        </p:spPr>
        <p:txBody>
          <a:bodyPr/>
          <a:lstStyle/>
          <a:p>
            <a:r>
              <a:rPr lang="ru-RU" dirty="0"/>
              <a:t>Контекст </a:t>
            </a:r>
            <a:r>
              <a:rPr lang="ru-RU" dirty="0" err="1"/>
              <a:t>корутины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1A028-BFE7-2B3A-5702-EC26B5B07FC6}"/>
              </a:ext>
            </a:extLst>
          </p:cNvPr>
          <p:cNvSpPr txBox="1"/>
          <p:nvPr/>
        </p:nvSpPr>
        <p:spPr>
          <a:xfrm>
            <a:off x="548640" y="4998125"/>
            <a:ext cx="5013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E09E0-0988-FCED-DD97-F35F229EDA73}"/>
              </a:ext>
            </a:extLst>
          </p:cNvPr>
          <p:cNvSpPr txBox="1"/>
          <p:nvPr/>
        </p:nvSpPr>
        <p:spPr>
          <a:xfrm>
            <a:off x="396239" y="700901"/>
            <a:ext cx="107369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ru-RU" sz="1800" dirty="0"/>
          </a:p>
          <a:p>
            <a:pPr>
              <a:spcAft>
                <a:spcPts val="1200"/>
              </a:spcAft>
            </a:pPr>
            <a:r>
              <a:rPr lang="ru-RU" sz="1800" dirty="0">
                <a:solidFill>
                  <a:schemeClr val="bg2"/>
                </a:solidFill>
              </a:rPr>
              <a:t>Контекст</a:t>
            </a:r>
            <a:r>
              <a:rPr lang="ru-RU" sz="1800" dirty="0"/>
              <a:t> </a:t>
            </a:r>
            <a:r>
              <a:rPr lang="ru-RU" sz="1800" dirty="0" err="1"/>
              <a:t>корутины</a:t>
            </a:r>
            <a:r>
              <a:rPr lang="ru-RU" sz="1800" dirty="0"/>
              <a:t> (</a:t>
            </a:r>
            <a:r>
              <a:rPr lang="en-US" sz="1800" dirty="0" err="1"/>
              <a:t>CoroutineContext</a:t>
            </a:r>
            <a:r>
              <a:rPr lang="ru-RU" sz="1800" dirty="0"/>
              <a:t>) – хранилище настроек и данных, необходимых для её работы</a:t>
            </a:r>
            <a:r>
              <a:rPr lang="en-US" sz="1800" dirty="0"/>
              <a:t>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Job</a:t>
            </a:r>
            <a:r>
              <a:rPr lang="en-US" sz="1800" dirty="0"/>
              <a:t> – </a:t>
            </a:r>
            <a:r>
              <a:rPr lang="ru-RU" sz="1800" dirty="0"/>
              <a:t>объект для управления </a:t>
            </a:r>
            <a:r>
              <a:rPr lang="ru-RU" sz="1800" dirty="0" err="1"/>
              <a:t>корутиной</a:t>
            </a:r>
            <a:r>
              <a:rPr lang="ru-RU" sz="1800" dirty="0"/>
              <a:t> (ожидание –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800" dirty="0"/>
              <a:t>, </a:t>
            </a:r>
            <a:r>
              <a:rPr lang="ru-RU" sz="1800" dirty="0"/>
              <a:t>завершение –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cancel</a:t>
            </a:r>
            <a:r>
              <a:rPr lang="ru-RU" sz="18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Dispatcher</a:t>
            </a:r>
            <a:r>
              <a:rPr lang="en-US" sz="1800" dirty="0"/>
              <a:t> – </a:t>
            </a:r>
            <a:r>
              <a:rPr lang="ru-RU" sz="1800" dirty="0"/>
              <a:t>определяет потоки (пул), на которых будет выполняться </a:t>
            </a:r>
            <a:r>
              <a:rPr lang="ru-RU" sz="1800" dirty="0" err="1"/>
              <a:t>корутина</a:t>
            </a:r>
            <a:endParaRPr lang="en-US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Name</a:t>
            </a:r>
            <a:r>
              <a:rPr lang="en-US" sz="1800" dirty="0"/>
              <a:t> – </a:t>
            </a:r>
            <a:r>
              <a:rPr lang="ru-RU" sz="1800" dirty="0"/>
              <a:t>просто имя </a:t>
            </a:r>
            <a:r>
              <a:rPr lang="ru-RU" sz="1800" dirty="0" err="1"/>
              <a:t>корутины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Error Handler </a:t>
            </a:r>
            <a:r>
              <a:rPr lang="en-US" sz="1800" dirty="0"/>
              <a:t>– </a:t>
            </a:r>
            <a:r>
              <a:rPr lang="ru-RU" sz="1800" dirty="0"/>
              <a:t>обработчик исключений</a:t>
            </a:r>
          </a:p>
          <a:p>
            <a:pPr>
              <a:spcAft>
                <a:spcPts val="1200"/>
              </a:spcAft>
            </a:pPr>
            <a:endParaRPr lang="en-US" sz="1800" dirty="0"/>
          </a:p>
          <a:p>
            <a:pPr>
              <a:spcAft>
                <a:spcPts val="1200"/>
              </a:spcAft>
            </a:pPr>
            <a:endParaRPr lang="en-US" sz="1800" dirty="0"/>
          </a:p>
          <a:p>
            <a:pPr>
              <a:spcAft>
                <a:spcPts val="1200"/>
              </a:spcAft>
            </a:pPr>
            <a:endParaRPr lang="en-RU" sz="18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C35B1A5-03DB-AA8A-6F41-AA27E0E0C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2" r="9055"/>
          <a:stretch/>
        </p:blipFill>
        <p:spPr>
          <a:xfrm>
            <a:off x="3694353" y="3813169"/>
            <a:ext cx="5612398" cy="28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31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" y="395962"/>
            <a:ext cx="6104313" cy="609878"/>
          </a:xfrm>
        </p:spPr>
        <p:txBody>
          <a:bodyPr/>
          <a:lstStyle/>
          <a:p>
            <a:r>
              <a:rPr lang="en-US" dirty="0"/>
              <a:t>Dispatchers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E09E0-0988-FCED-DD97-F35F229EDA73}"/>
              </a:ext>
            </a:extLst>
          </p:cNvPr>
          <p:cNvSpPr txBox="1"/>
          <p:nvPr/>
        </p:nvSpPr>
        <p:spPr>
          <a:xfrm>
            <a:off x="393464" y="2021586"/>
            <a:ext cx="105765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Dispatchers.Unconfined</a:t>
            </a:r>
            <a:r>
              <a:rPr lang="en-US" sz="2000" dirty="0"/>
              <a:t> – </a:t>
            </a:r>
            <a:r>
              <a:rPr lang="ru-RU" sz="2000" dirty="0" err="1"/>
              <a:t>корутина</a:t>
            </a:r>
            <a:r>
              <a:rPr lang="ru-RU" sz="2000" dirty="0"/>
              <a:t> запустится на том же потоке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Dispatchers.Default</a:t>
            </a:r>
            <a:r>
              <a:rPr lang="ru-RU" sz="2000" dirty="0"/>
              <a:t> – пул для интенсивных </a:t>
            </a:r>
            <a:r>
              <a:rPr lang="en-US" sz="2000" dirty="0"/>
              <a:t>CPU-</a:t>
            </a:r>
            <a:r>
              <a:rPr lang="ru-RU" sz="2000" dirty="0"/>
              <a:t>вычислений (число потоков совпадает с числом ядер)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Dispatchers.IO</a:t>
            </a:r>
            <a:r>
              <a:rPr lang="ru-RU" sz="2000" dirty="0"/>
              <a:t> – пул для операций ввода/вывода (число потоков превышает число ядер)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Dispatchers.Main</a:t>
            </a:r>
            <a:r>
              <a:rPr lang="en-US" sz="2000" dirty="0"/>
              <a:t> – </a:t>
            </a:r>
            <a:r>
              <a:rPr lang="ru-RU" sz="2000" dirty="0"/>
              <a:t>в </a:t>
            </a:r>
            <a:r>
              <a:rPr lang="en-US" sz="2000" dirty="0"/>
              <a:t>Android </a:t>
            </a:r>
            <a:r>
              <a:rPr lang="ru-RU" sz="2000" dirty="0"/>
              <a:t>соответствует главному потоку</a:t>
            </a:r>
            <a:endParaRPr lang="en-US" sz="2000" dirty="0"/>
          </a:p>
          <a:p>
            <a:endParaRPr lang="en-US" sz="2000" dirty="0"/>
          </a:p>
          <a:p>
            <a:endParaRPr lang="en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6C9DB-051C-DC12-BA2B-C21998842933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2762931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" y="395962"/>
            <a:ext cx="9263150" cy="609878"/>
          </a:xfrm>
        </p:spPr>
        <p:txBody>
          <a:bodyPr/>
          <a:lstStyle/>
          <a:p>
            <a:r>
              <a:rPr lang="ru-RU" dirty="0"/>
              <a:t>Обработка исключений </a:t>
            </a:r>
            <a:br>
              <a:rPr lang="ru-RU" dirty="0"/>
            </a:br>
            <a:r>
              <a:rPr lang="ru-RU" dirty="0"/>
              <a:t>в </a:t>
            </a:r>
            <a:r>
              <a:rPr lang="ru-RU" dirty="0" err="1"/>
              <a:t>корутинах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C1D2B-BFC8-E747-094D-6B919B743140}"/>
              </a:ext>
            </a:extLst>
          </p:cNvPr>
          <p:cNvSpPr txBox="1"/>
          <p:nvPr/>
        </p:nvSpPr>
        <p:spPr>
          <a:xfrm>
            <a:off x="393464" y="1529227"/>
            <a:ext cx="466449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dirty="0"/>
              <a:t>Если </a:t>
            </a:r>
            <a:r>
              <a:rPr lang="ru-RU" sz="1800" dirty="0" err="1"/>
              <a:t>корутина</a:t>
            </a:r>
            <a:r>
              <a:rPr lang="ru-RU" sz="1800" dirty="0"/>
              <a:t> создавалась через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launch</a:t>
            </a:r>
            <a:r>
              <a:rPr lang="en-US" sz="1800" dirty="0"/>
              <a:t>, </a:t>
            </a:r>
            <a:r>
              <a:rPr lang="ru-RU" sz="1800" dirty="0"/>
              <a:t>то исключение, брошенное внутри, будет проброшено до обработчика исключений </a:t>
            </a:r>
            <a:r>
              <a:rPr lang="ru-RU" sz="1800" dirty="0">
                <a:solidFill>
                  <a:schemeClr val="accent3"/>
                </a:solidFill>
              </a:rPr>
              <a:t>корневой</a:t>
            </a:r>
            <a:r>
              <a:rPr lang="ru-RU" sz="1800" dirty="0"/>
              <a:t> </a:t>
            </a:r>
            <a:r>
              <a:rPr lang="ru-RU" sz="1800" dirty="0" err="1"/>
              <a:t>корутины</a:t>
            </a:r>
            <a:r>
              <a:rPr lang="ru-RU" sz="1800" dirty="0"/>
              <a:t>.</a:t>
            </a:r>
          </a:p>
          <a:p>
            <a:pPr>
              <a:spcAft>
                <a:spcPts val="1200"/>
              </a:spcAft>
            </a:pPr>
            <a:r>
              <a:rPr lang="ru-RU" sz="1800" dirty="0"/>
              <a:t>Оборачивание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launch</a:t>
            </a:r>
            <a:r>
              <a:rPr lang="en-US" sz="1800" dirty="0"/>
              <a:t> </a:t>
            </a:r>
            <a:r>
              <a:rPr lang="ru-RU" sz="1800" dirty="0"/>
              <a:t>в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sz="1800" dirty="0"/>
              <a:t> </a:t>
            </a:r>
            <a:r>
              <a:rPr lang="ru-RU" sz="1800" dirty="0"/>
              <a:t>не даст эффекта – при возникновении исключения код </a:t>
            </a:r>
            <a:r>
              <a:rPr lang="ru-RU" sz="1800" dirty="0">
                <a:solidFill>
                  <a:schemeClr val="accent3"/>
                </a:solidFill>
              </a:rPr>
              <a:t>не</a:t>
            </a:r>
            <a:r>
              <a:rPr lang="ru-RU" sz="1800" dirty="0"/>
              <a:t> попадёт в блок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sz="1800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1800" dirty="0"/>
              <a:t>Если </a:t>
            </a:r>
            <a:r>
              <a:rPr lang="ru-RU" sz="1800" dirty="0" err="1"/>
              <a:t>корутина</a:t>
            </a:r>
            <a:r>
              <a:rPr lang="ru-RU" sz="1800" dirty="0"/>
              <a:t> создавалась через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800" dirty="0"/>
              <a:t>, </a:t>
            </a:r>
            <a:r>
              <a:rPr lang="ru-RU" sz="1800" dirty="0"/>
              <a:t>то выброшенное в </a:t>
            </a:r>
            <a:r>
              <a:rPr lang="ru-RU" sz="1800" dirty="0" err="1"/>
              <a:t>корутине</a:t>
            </a:r>
            <a:r>
              <a:rPr lang="ru-RU" sz="1800" dirty="0"/>
              <a:t> исключение будет «отложено» до выполнения действия над полученным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Deferred</a:t>
            </a:r>
            <a:r>
              <a:rPr lang="ru-RU" sz="1800" dirty="0"/>
              <a:t> – например, до вызова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await()</a:t>
            </a:r>
            <a:r>
              <a:rPr lang="ru-RU" sz="1800" dirty="0"/>
              <a:t>. </a:t>
            </a:r>
            <a:endParaRPr lang="en-US" sz="18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1800" dirty="0"/>
              <a:t>Вызов </a:t>
            </a:r>
            <a:r>
              <a:rPr lang="en-US" sz="1800" dirty="0"/>
              <a:t>await() </a:t>
            </a:r>
            <a:r>
              <a:rPr lang="ru-RU" sz="1800" dirty="0">
                <a:solidFill>
                  <a:schemeClr val="accent3"/>
                </a:solidFill>
              </a:rPr>
              <a:t>можно</a:t>
            </a:r>
            <a:r>
              <a:rPr lang="ru-RU" sz="1800" dirty="0"/>
              <a:t> обернуть в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sz="1800" dirty="0"/>
              <a:t> </a:t>
            </a:r>
            <a:r>
              <a:rPr lang="ru-RU" sz="1800" dirty="0"/>
              <a:t>и поймать исключение.</a:t>
            </a:r>
          </a:p>
          <a:p>
            <a:pPr>
              <a:spcAft>
                <a:spcPts val="1200"/>
              </a:spcAft>
            </a:pPr>
            <a:endParaRPr lang="en-RU" sz="1800" dirty="0"/>
          </a:p>
        </p:txBody>
      </p:sp>
      <p:sp>
        <p:nvSpPr>
          <p:cNvPr id="3" name="Google Shape;621;p68">
            <a:extLst>
              <a:ext uri="{FF2B5EF4-FFF2-40B4-BE49-F238E27FC236}">
                <a16:creationId xmlns:a16="http://schemas.microsoft.com/office/drawing/2014/main" id="{93312EB5-4901-9CF5-48D5-AED3B3F1176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189E3B1-F935-0DD4-61F3-A31BCC8A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22" y="1401802"/>
            <a:ext cx="5901778" cy="4131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928926-D450-E936-3029-A1BC13CB2BB1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1194724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" y="395962"/>
            <a:ext cx="7500852" cy="609878"/>
          </a:xfrm>
        </p:spPr>
        <p:txBody>
          <a:bodyPr/>
          <a:lstStyle/>
          <a:p>
            <a:r>
              <a:rPr lang="en-US" dirty="0"/>
              <a:t>Scope-</a:t>
            </a:r>
            <a:r>
              <a:rPr lang="ru-RU" dirty="0"/>
              <a:t>методы создания </a:t>
            </a:r>
            <a:r>
              <a:rPr lang="ru-RU" dirty="0" err="1"/>
              <a:t>корутин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E09E0-0988-FCED-DD97-F35F229EDA73}"/>
              </a:ext>
            </a:extLst>
          </p:cNvPr>
          <p:cNvSpPr txBox="1"/>
          <p:nvPr/>
        </p:nvSpPr>
        <p:spPr>
          <a:xfrm>
            <a:off x="393464" y="1150218"/>
            <a:ext cx="10432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Scope-</a:t>
            </a:r>
            <a:r>
              <a:rPr lang="ru-RU" sz="1800" dirty="0"/>
              <a:t>методы позволяют создавать </a:t>
            </a:r>
            <a:r>
              <a:rPr lang="ru-RU" sz="1800" dirty="0" err="1"/>
              <a:t>корутины</a:t>
            </a:r>
            <a:r>
              <a:rPr lang="ru-RU" sz="1800" dirty="0"/>
              <a:t> – как и </a:t>
            </a:r>
            <a:r>
              <a:rPr lang="ru-RU" sz="1800" dirty="0" err="1"/>
              <a:t>билдеры</a:t>
            </a:r>
            <a:r>
              <a:rPr lang="ru-RU" sz="1800" dirty="0"/>
              <a:t>, но есть отличия:</a:t>
            </a:r>
          </a:p>
          <a:p>
            <a:endParaRPr lang="ru-RU" dirty="0"/>
          </a:p>
          <a:p>
            <a:endParaRPr lang="en-US" dirty="0"/>
          </a:p>
          <a:p>
            <a:endParaRPr lang="en-RU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72700CB-4518-4B10-7A29-6BFF98402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913107"/>
              </p:ext>
            </p:extLst>
          </p:nvPr>
        </p:nvGraphicFramePr>
        <p:xfrm>
          <a:off x="1103586" y="1797269"/>
          <a:ext cx="9506608" cy="4621458"/>
        </p:xfrm>
        <a:graphic>
          <a:graphicData uri="http://schemas.openxmlformats.org/drawingml/2006/table">
            <a:tbl>
              <a:tblPr firstRow="1" bandRow="1">
                <a:tableStyleId>{5069669D-4BB4-4E00-B360-16363657C172}</a:tableStyleId>
              </a:tblPr>
              <a:tblGrid>
                <a:gridCol w="4753304">
                  <a:extLst>
                    <a:ext uri="{9D8B030D-6E8A-4147-A177-3AD203B41FA5}">
                      <a16:colId xmlns:a16="http://schemas.microsoft.com/office/drawing/2014/main" val="577782002"/>
                    </a:ext>
                  </a:extLst>
                </a:gridCol>
                <a:gridCol w="4753304">
                  <a:extLst>
                    <a:ext uri="{9D8B030D-6E8A-4147-A177-3AD203B41FA5}">
                      <a16:colId xmlns:a16="http://schemas.microsoft.com/office/drawing/2014/main" val="693752835"/>
                    </a:ext>
                  </a:extLst>
                </a:gridCol>
              </a:tblGrid>
              <a:tr h="462419">
                <a:tc>
                  <a:txBody>
                    <a:bodyPr/>
                    <a:lstStyle/>
                    <a:p>
                      <a:r>
                        <a:rPr lang="ru-RU" sz="1800" dirty="0" err="1">
                          <a:latin typeface="+mn-lt"/>
                        </a:rPr>
                        <a:t>Билдеры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1800" dirty="0">
                          <a:latin typeface="+mn-lt"/>
                        </a:rPr>
                        <a:t>Scope-</a:t>
                      </a:r>
                      <a:r>
                        <a:rPr lang="ru-RU" sz="1800" dirty="0">
                          <a:latin typeface="+mn-lt"/>
                        </a:rPr>
                        <a:t>функции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070894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launch, async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1800" dirty="0">
                          <a:latin typeface="+mn-lt"/>
                        </a:rPr>
                        <a:t>coroutineScope, withContext, withTimeout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57844"/>
                  </a:ext>
                </a:extLst>
              </a:tr>
              <a:tr h="786112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+mn-lt"/>
                        </a:rPr>
                        <a:t>функции-расширения интерфейса </a:t>
                      </a:r>
                      <a:r>
                        <a:rPr lang="en-US" sz="1800" dirty="0" err="1">
                          <a:latin typeface="+mn-lt"/>
                        </a:rPr>
                        <a:t>CoroutineScope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1800" dirty="0">
                          <a:latin typeface="+mn-lt"/>
                        </a:rPr>
                        <a:t>suspend-</a:t>
                      </a:r>
                      <a:r>
                        <a:rPr lang="ru-RU" sz="1800" dirty="0">
                          <a:latin typeface="+mn-lt"/>
                        </a:rPr>
                        <a:t>функции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13493"/>
                  </a:ext>
                </a:extLst>
              </a:tr>
              <a:tr h="786112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+mn-lt"/>
                        </a:rPr>
                        <a:t>контекст </a:t>
                      </a:r>
                      <a:r>
                        <a:rPr lang="ru-RU" sz="1800" dirty="0" err="1">
                          <a:latin typeface="+mn-lt"/>
                        </a:rPr>
                        <a:t>корутины</a:t>
                      </a:r>
                      <a:r>
                        <a:rPr lang="ru-RU" sz="1800" dirty="0">
                          <a:latin typeface="+mn-lt"/>
                        </a:rPr>
                        <a:t> берут из объекта, для которого вызывается функция-расширение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+mn-lt"/>
                        </a:rPr>
                        <a:t>контекст </a:t>
                      </a:r>
                      <a:r>
                        <a:rPr lang="ru-RU" sz="1800" dirty="0" err="1">
                          <a:latin typeface="+mn-lt"/>
                        </a:rPr>
                        <a:t>корутины</a:t>
                      </a:r>
                      <a:r>
                        <a:rPr lang="ru-RU" sz="1800" dirty="0">
                          <a:latin typeface="+mn-lt"/>
                        </a:rPr>
                        <a:t> получают из </a:t>
                      </a:r>
                      <a:r>
                        <a:rPr lang="en-US" sz="1800" dirty="0">
                          <a:latin typeface="+mn-lt"/>
                        </a:rPr>
                        <a:t>Continuation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65866"/>
                  </a:ext>
                </a:extLst>
              </a:tr>
              <a:tr h="786112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+mn-lt"/>
                        </a:rPr>
                        <a:t>исключения пробрасываются в родительскую </a:t>
                      </a:r>
                      <a:r>
                        <a:rPr lang="en-RU" sz="1800" dirty="0">
                          <a:latin typeface="+mn-lt"/>
                        </a:rPr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+mn-lt"/>
                        </a:rPr>
                        <a:t>исключения бросаются как обычно, можно использовать </a:t>
                      </a:r>
                      <a:r>
                        <a:rPr lang="en-US" sz="1800" dirty="0">
                          <a:latin typeface="+mn-lt"/>
                        </a:rPr>
                        <a:t>try-catch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717222"/>
                  </a:ext>
                </a:extLst>
              </a:tr>
              <a:tr h="1109805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+mn-lt"/>
                        </a:rPr>
                        <a:t>запускают асинхронную </a:t>
                      </a:r>
                      <a:r>
                        <a:rPr lang="ru-RU" sz="1800" dirty="0" err="1">
                          <a:latin typeface="+mn-lt"/>
                        </a:rPr>
                        <a:t>корутину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err="1">
                          <a:latin typeface="+mn-lt"/>
                        </a:rPr>
                        <a:t>корутина</a:t>
                      </a:r>
                      <a:r>
                        <a:rPr lang="ru-RU" sz="1800" dirty="0">
                          <a:latin typeface="+mn-lt"/>
                        </a:rPr>
                        <a:t> запускается сразу же, родительская </a:t>
                      </a:r>
                      <a:r>
                        <a:rPr lang="ru-RU" sz="1800" dirty="0" err="1">
                          <a:latin typeface="+mn-lt"/>
                        </a:rPr>
                        <a:t>корутина</a:t>
                      </a:r>
                      <a:r>
                        <a:rPr lang="ru-RU" sz="1800" dirty="0">
                          <a:latin typeface="+mn-lt"/>
                        </a:rPr>
                        <a:t> ждёт окончания новой </a:t>
                      </a:r>
                      <a:r>
                        <a:rPr lang="ru-RU" sz="1800" dirty="0" err="1">
                          <a:latin typeface="+mn-lt"/>
                        </a:rPr>
                        <a:t>корутины</a:t>
                      </a:r>
                      <a:endParaRPr lang="en-RU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5370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5CF69E-E57D-CBC9-75A1-F0321FF132B6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1598262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21;p68">
            <a:extLst>
              <a:ext uri="{FF2B5EF4-FFF2-40B4-BE49-F238E27FC236}">
                <a16:creationId xmlns:a16="http://schemas.microsoft.com/office/drawing/2014/main" id="{7992979C-309B-D58A-84ED-F7CE9BD2F892}"/>
              </a:ext>
            </a:extLst>
          </p:cNvPr>
          <p:cNvSpPr/>
          <p:nvPr/>
        </p:nvSpPr>
        <p:spPr>
          <a:xfrm>
            <a:off x="6589986" y="0"/>
            <a:ext cx="5602014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en-US" dirty="0"/>
              <a:t>Flow </a:t>
            </a:r>
            <a:r>
              <a:rPr lang="en-US" sz="2400" dirty="0">
                <a:hlinkClick r:id="rId3"/>
              </a:rPr>
              <a:t>📄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1A028-BFE7-2B3A-5702-EC26B5B07FC6}"/>
              </a:ext>
            </a:extLst>
          </p:cNvPr>
          <p:cNvSpPr txBox="1"/>
          <p:nvPr/>
        </p:nvSpPr>
        <p:spPr>
          <a:xfrm>
            <a:off x="396240" y="1120402"/>
            <a:ext cx="560201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3"/>
                </a:solidFill>
              </a:rPr>
              <a:t>Flow</a:t>
            </a:r>
            <a:r>
              <a:rPr lang="en-US" sz="2000" dirty="0"/>
              <a:t> </a:t>
            </a:r>
            <a:r>
              <a:rPr lang="ru-RU" sz="2000" dirty="0"/>
              <a:t>в общем случае генерирует поток значений, обработка которых выполняется в </a:t>
            </a:r>
            <a:r>
              <a:rPr lang="ru-RU" sz="2000" dirty="0" err="1"/>
              <a:t>корутинах</a:t>
            </a:r>
            <a:r>
              <a:rPr lang="ru-RU" sz="2000" dirty="0"/>
              <a:t>. Обработкой значений занимается наблюдатель(и).</a:t>
            </a:r>
          </a:p>
          <a:p>
            <a:pPr>
              <a:spcAft>
                <a:spcPts val="600"/>
              </a:spcAft>
            </a:pPr>
            <a:endParaRPr lang="ru-RU" sz="2000" dirty="0"/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accent3"/>
                </a:solidFill>
              </a:rPr>
              <a:t>Холодные потоки</a:t>
            </a:r>
            <a:r>
              <a:rPr lang="ru-RU" sz="2000" dirty="0"/>
              <a:t> – потоки без состояния – создаются по требованию каждый раз, когда наблюдатель подписывается на поток.</a:t>
            </a:r>
          </a:p>
          <a:p>
            <a:pPr>
              <a:spcAft>
                <a:spcPts val="600"/>
              </a:spcAft>
            </a:pPr>
            <a:r>
              <a:rPr lang="ru-RU" sz="2000" dirty="0"/>
              <a:t>Каждый наблюдатель получает собственную последовательность значений.</a:t>
            </a:r>
          </a:p>
          <a:p>
            <a:pPr>
              <a:spcAft>
                <a:spcPts val="600"/>
              </a:spcAft>
            </a:pPr>
            <a:endParaRPr lang="ru-RU" sz="2000" dirty="0"/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accent3"/>
                </a:solidFill>
              </a:rPr>
              <a:t>Горячие потоки</a:t>
            </a:r>
            <a:r>
              <a:rPr lang="ru-RU" sz="2000" dirty="0"/>
              <a:t> – генерируют значения независимо от наличия наблюдателей. </a:t>
            </a:r>
          </a:p>
          <a:p>
            <a:pPr>
              <a:spcAft>
                <a:spcPts val="600"/>
              </a:spcAft>
            </a:pPr>
            <a:r>
              <a:rPr lang="ru-RU" sz="2000" dirty="0"/>
              <a:t>Все наблюдатели получают одни и те же значения.</a:t>
            </a:r>
            <a:endParaRPr lang="en-RU" sz="2000" dirty="0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A8B2917-B488-2487-5537-5C348712D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1"/>
          <a:stretch/>
        </p:blipFill>
        <p:spPr>
          <a:xfrm>
            <a:off x="6748597" y="357955"/>
            <a:ext cx="4599279" cy="4051197"/>
          </a:xfrm>
          <a:prstGeom prst="rect">
            <a:avLst/>
          </a:prstGeom>
        </p:spPr>
      </p:pic>
      <p:pic>
        <p:nvPicPr>
          <p:cNvPr id="23556" name="Picture 4" descr="[video-to-gif output image]">
            <a:extLst>
              <a:ext uri="{FF2B5EF4-FFF2-40B4-BE49-F238E27FC236}">
                <a16:creationId xmlns:a16="http://schemas.microsoft.com/office/drawing/2014/main" id="{8FA1B200-DFFE-DD4D-B4BF-239BB364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97" y="4809199"/>
            <a:ext cx="5276242" cy="186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33A2F-35D6-CC4E-2B7D-85FC7432EF4A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1612952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99;p74">
            <a:extLst>
              <a:ext uri="{FF2B5EF4-FFF2-40B4-BE49-F238E27FC236}">
                <a16:creationId xmlns:a16="http://schemas.microsoft.com/office/drawing/2014/main" id="{8C0CF1E5-2B48-6B27-2257-2D780DAED7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98" b="15146"/>
          <a:stretch/>
        </p:blipFill>
        <p:spPr>
          <a:xfrm>
            <a:off x="6873238" y="0"/>
            <a:ext cx="53187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en-US" dirty="0" err="1"/>
              <a:t>StateFlow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SharedFlow</a:t>
            </a:r>
            <a:r>
              <a:rPr lang="ru-RU" dirty="0"/>
              <a:t> 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DB4DF-6B43-958A-E449-ABBE3A80C6C4}"/>
              </a:ext>
            </a:extLst>
          </p:cNvPr>
          <p:cNvSpPr txBox="1"/>
          <p:nvPr/>
        </p:nvSpPr>
        <p:spPr>
          <a:xfrm>
            <a:off x="425668" y="1164160"/>
            <a:ext cx="64475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RU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StateFlow</a:t>
            </a:r>
            <a:endParaRPr lang="ru-RU" sz="18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горячий поток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всегда имеет состояние (изначально – дефолтное)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при подписке слушатель получает текущее состояние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при изменении состояния все слушатели получают один и тот же его экземпляр</a:t>
            </a:r>
            <a:endParaRPr lang="en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4E8A0-FB55-6B2C-44FE-CE3113291B4B}"/>
              </a:ext>
            </a:extLst>
          </p:cNvPr>
          <p:cNvSpPr txBox="1"/>
          <p:nvPr/>
        </p:nvSpPr>
        <p:spPr>
          <a:xfrm>
            <a:off x="425669" y="3663125"/>
            <a:ext cx="644756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SharedFlow</a:t>
            </a:r>
            <a:r>
              <a:rPr lang="en-US" sz="1800" dirty="0"/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горячий поток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может хранить и отдавать слушателям </a:t>
            </a:r>
            <a:r>
              <a:rPr lang="en-US" sz="1800" dirty="0"/>
              <a:t>n </a:t>
            </a:r>
            <a:r>
              <a:rPr lang="ru-RU" sz="1800" dirty="0"/>
              <a:t>последних значений (параметр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replay</a:t>
            </a:r>
            <a:r>
              <a:rPr lang="ru-RU" sz="1800" dirty="0"/>
              <a:t>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не требует дефолтного значения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SharedFlow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– о</a:t>
            </a:r>
            <a:r>
              <a:rPr lang="ru-RU" sz="1800" dirty="0"/>
              <a:t>бобщение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StateFlow</a:t>
            </a:r>
            <a:r>
              <a:rPr lang="ru-RU" sz="1800" dirty="0"/>
              <a:t>, который можно воспринимать как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SharedFlow</a:t>
            </a:r>
            <a:r>
              <a:rPr lang="en-US" sz="1800" dirty="0"/>
              <a:t> </a:t>
            </a:r>
            <a:r>
              <a:rPr lang="ru-RU" sz="1800" dirty="0"/>
              <a:t>с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replay=1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FA8BCFCE-D3F4-A84F-6BB9-D850FE07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98" y="2030167"/>
            <a:ext cx="4467726" cy="138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A8E5FE57-5A34-542F-4EDF-43BBE6F8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83" y="243637"/>
            <a:ext cx="4081561" cy="11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SharedFlow vs. StateFlow: Best Practices and Real-world examples | by  Morteza | Medium">
            <a:extLst>
              <a:ext uri="{FF2B5EF4-FFF2-40B4-BE49-F238E27FC236}">
                <a16:creationId xmlns:a16="http://schemas.microsoft.com/office/drawing/2014/main" id="{B22E2FF6-FBD9-0B00-C4DF-7833A9AB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744" y="3663125"/>
            <a:ext cx="4128923" cy="222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ndroid – Бесплатные иконки: социальные медиа">
            <a:hlinkClick r:id="rId7"/>
            <a:extLst>
              <a:ext uri="{FF2B5EF4-FFF2-40B4-BE49-F238E27FC236}">
                <a16:creationId xmlns:a16="http://schemas.microsoft.com/office/drawing/2014/main" id="{BD276DC8-512A-FC09-FCF9-FC599CCB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127" y="6200718"/>
            <a:ext cx="479482" cy="47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30CF34-E2BB-238B-9F0B-4CDE0150EE16}"/>
              </a:ext>
            </a:extLst>
          </p:cNvPr>
          <p:cNvSpPr txBox="1"/>
          <p:nvPr/>
        </p:nvSpPr>
        <p:spPr>
          <a:xfrm>
            <a:off x="10977609" y="6306586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Android doc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37923-94B4-9EB8-9C7A-32332A1DA4F9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2424416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104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2" name="Google Shape;1632;p104"/>
          <p:cNvSpPr/>
          <p:nvPr/>
        </p:nvSpPr>
        <p:spPr>
          <a:xfrm>
            <a:off x="8006999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4" name="Google Shape;1634;p104"/>
          <p:cNvSpPr/>
          <p:nvPr/>
        </p:nvSpPr>
        <p:spPr>
          <a:xfrm>
            <a:off x="4747358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35" name="Google Shape;1635;p104"/>
          <p:cNvSpPr/>
          <p:nvPr/>
        </p:nvSpPr>
        <p:spPr>
          <a:xfrm>
            <a:off x="1487720" y="3157870"/>
            <a:ext cx="869519" cy="869519"/>
          </a:xfrm>
          <a:prstGeom prst="ellipse">
            <a:avLst/>
          </a:prstGeom>
          <a:solidFill>
            <a:schemeClr val="tx2">
              <a:lumMod val="85000"/>
            </a:schemeClr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dirty="0"/>
          </a:p>
        </p:txBody>
      </p:sp>
      <p:sp>
        <p:nvSpPr>
          <p:cNvPr id="1636" name="Google Shape;1636;p104"/>
          <p:cNvSpPr txBox="1"/>
          <p:nvPr/>
        </p:nvSpPr>
        <p:spPr>
          <a:xfrm>
            <a:off x="1449083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Немного теории</a:t>
            </a:r>
          </a:p>
        </p:txBody>
      </p:sp>
      <p:sp>
        <p:nvSpPr>
          <p:cNvPr id="1637" name="Google Shape;1637;p104"/>
          <p:cNvSpPr txBox="1"/>
          <p:nvPr/>
        </p:nvSpPr>
        <p:spPr>
          <a:xfrm>
            <a:off x="4747358" y="4250028"/>
            <a:ext cx="2550017" cy="7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D8D8D8"/>
                </a:solidFill>
              </a:rPr>
              <a:t>Многопоточность в </a:t>
            </a:r>
            <a:r>
              <a:rPr lang="en-US" sz="2000" dirty="0">
                <a:solidFill>
                  <a:srgbClr val="D8D8D8"/>
                </a:solidFill>
              </a:rPr>
              <a:t>Java </a:t>
            </a:r>
            <a:r>
              <a:rPr lang="ru-RU" sz="2000" dirty="0">
                <a:solidFill>
                  <a:srgbClr val="D8D8D8"/>
                </a:solidFill>
              </a:rPr>
              <a:t>и </a:t>
            </a:r>
            <a:r>
              <a:rPr lang="en-US" sz="2000" dirty="0">
                <a:solidFill>
                  <a:srgbClr val="D8D8D8"/>
                </a:solidFill>
              </a:rPr>
              <a:t>Kotlin</a:t>
            </a:r>
            <a:endParaRPr sz="2000" dirty="0">
              <a:solidFill>
                <a:srgbClr val="D8D8D8"/>
              </a:solidFill>
            </a:endParaRPr>
          </a:p>
        </p:txBody>
      </p:sp>
      <p:sp>
        <p:nvSpPr>
          <p:cNvPr id="2" name="Google Shape;1631;p104">
            <a:extLst>
              <a:ext uri="{FF2B5EF4-FFF2-40B4-BE49-F238E27FC236}">
                <a16:creationId xmlns:a16="http://schemas.microsoft.com/office/drawing/2014/main" id="{9C93126A-9F1C-2C0E-370F-EC807B502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5532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Вы находитесь здесь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Google Shape;1638;p104">
            <a:extLst>
              <a:ext uri="{FF2B5EF4-FFF2-40B4-BE49-F238E27FC236}">
                <a16:creationId xmlns:a16="http://schemas.microsoft.com/office/drawing/2014/main" id="{205CB34B-A3F8-1D5A-F775-20E3957A8EDE}"/>
              </a:ext>
            </a:extLst>
          </p:cNvPr>
          <p:cNvSpPr txBox="1"/>
          <p:nvPr/>
        </p:nvSpPr>
        <p:spPr>
          <a:xfrm>
            <a:off x="8006999" y="4250028"/>
            <a:ext cx="2550017" cy="41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</a:rPr>
              <a:t>Сетевые запросы</a:t>
            </a:r>
            <a:endParaRPr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2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06;p49">
            <a:extLst>
              <a:ext uri="{FF2B5EF4-FFF2-40B4-BE49-F238E27FC236}">
                <a16:creationId xmlns:a16="http://schemas.microsoft.com/office/drawing/2014/main" id="{B8049D5B-92AD-9E36-E28E-1F47E1CF9EC1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4670" r="23014" b="9240"/>
          <a:stretch/>
        </p:blipFill>
        <p:spPr>
          <a:xfrm>
            <a:off x="6932313" y="0"/>
            <a:ext cx="64649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396505" y="452763"/>
            <a:ext cx="928962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Жизненный цикл </a:t>
            </a:r>
            <a:br>
              <a:rPr lang="ru-RU" dirty="0"/>
            </a:br>
            <a:r>
              <a:rPr lang="ru-RU" dirty="0"/>
              <a:t>потока</a:t>
            </a: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0289D8-5C78-B5D5-D191-55DBA93D2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1"/>
          <a:stretch/>
        </p:blipFill>
        <p:spPr>
          <a:xfrm>
            <a:off x="7360411" y="1422900"/>
            <a:ext cx="4542775" cy="4095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42" name="Picture 2" descr="Life cycle of a thread in Java - javatpoint">
            <a:extLst>
              <a:ext uri="{FF2B5EF4-FFF2-40B4-BE49-F238E27FC236}">
                <a16:creationId xmlns:a16="http://schemas.microsoft.com/office/drawing/2014/main" id="{09D6B833-A5A2-FE6E-F21F-C1C553D5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5" y="2197767"/>
            <a:ext cx="6609088" cy="3497179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43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99;p74">
            <a:extLst>
              <a:ext uri="{FF2B5EF4-FFF2-40B4-BE49-F238E27FC236}">
                <a16:creationId xmlns:a16="http://schemas.microsoft.com/office/drawing/2014/main" id="{8C0CF1E5-2B48-6B27-2257-2D780DAED7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98" b="15146"/>
          <a:stretch/>
        </p:blipFill>
        <p:spPr>
          <a:xfrm>
            <a:off x="6400799" y="0"/>
            <a:ext cx="5791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ru-RU" dirty="0"/>
              <a:t>Клиент - сервер</a:t>
            </a:r>
            <a:endParaRPr lang="en-RU" dirty="0"/>
          </a:p>
        </p:txBody>
      </p:sp>
      <p:pic>
        <p:nvPicPr>
          <p:cNvPr id="2" name="Google Shape;788;p86">
            <a:extLst>
              <a:ext uri="{FF2B5EF4-FFF2-40B4-BE49-F238E27FC236}">
                <a16:creationId xmlns:a16="http://schemas.microsoft.com/office/drawing/2014/main" id="{1F9EA79E-182E-CE14-5BA4-74579E39B8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799" y="2017986"/>
            <a:ext cx="5521947" cy="32986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0DF11-7894-6862-D482-03146FF00163}"/>
              </a:ext>
            </a:extLst>
          </p:cNvPr>
          <p:cNvSpPr txBox="1"/>
          <p:nvPr/>
        </p:nvSpPr>
        <p:spPr>
          <a:xfrm>
            <a:off x="396240" y="1279800"/>
            <a:ext cx="5735306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Подавляющее большинство современных приложений использует интернет (авторизация, синхронизация данных, настроек, получение рекламы).</a:t>
            </a: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Когда говорят про клиент-сервер, подразумевают, что приложение будет взаимодействовать с 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API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сервера.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b="0" i="0" dirty="0">
                <a:solidFill>
                  <a:schemeClr val="accent1"/>
                </a:solidFill>
                <a:effectLst/>
                <a:latin typeface="+mn-lt"/>
              </a:rPr>
              <a:t>API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 (</a:t>
            </a:r>
            <a:r>
              <a:rPr lang="en-GB" sz="2000" b="0" i="0" dirty="0">
                <a:solidFill>
                  <a:schemeClr val="accent1"/>
                </a:solidFill>
                <a:effectLst/>
                <a:latin typeface="+mn-lt"/>
              </a:rPr>
              <a:t>Application Programming Interface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) – 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</a:rPr>
              <a:t>интерфейс для взаимодействия; в контексте сети – взаимодействия с сервером.</a:t>
            </a:r>
          </a:p>
          <a:p>
            <a:pPr>
              <a:spcBef>
                <a:spcPts val="10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Самой распространённой архитектурой сетевого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API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является 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REST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, построенный на основе 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HTTP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81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99;p74">
            <a:extLst>
              <a:ext uri="{FF2B5EF4-FFF2-40B4-BE49-F238E27FC236}">
                <a16:creationId xmlns:a16="http://schemas.microsoft.com/office/drawing/2014/main" id="{8C0CF1E5-2B48-6B27-2257-2D780DAED7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98" b="15146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en-US" dirty="0"/>
              <a:t>HTTP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0DF11-7894-6862-D482-03146FF00163}"/>
              </a:ext>
            </a:extLst>
          </p:cNvPr>
          <p:cNvSpPr txBox="1"/>
          <p:nvPr/>
        </p:nvSpPr>
        <p:spPr>
          <a:xfrm>
            <a:off x="396240" y="1005840"/>
            <a:ext cx="6101254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GB" sz="1600" dirty="0">
                <a:solidFill>
                  <a:schemeClr val="accent1"/>
                </a:solidFill>
                <a:effectLst/>
                <a:latin typeface="+mn-lt"/>
              </a:rPr>
              <a:t>HTTP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(</a:t>
            </a:r>
            <a:r>
              <a:rPr lang="en-GB" sz="1600" dirty="0">
                <a:solidFill>
                  <a:schemeClr val="accent1"/>
                </a:solidFill>
                <a:effectLst/>
                <a:latin typeface="+mn-lt"/>
              </a:rPr>
              <a:t>Hypertext Transfer Protocol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en-GB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позволяет передавать через </a:t>
            </a:r>
            <a:r>
              <a:rPr lang="en-US" sz="1600" dirty="0">
                <a:solidFill>
                  <a:schemeClr val="tx1"/>
                </a:solidFill>
                <a:effectLst/>
                <a:latin typeface="+mn-lt"/>
              </a:rPr>
              <a:t>web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информацию: текст, медиа, файлы и т.д.</a:t>
            </a:r>
            <a:endParaRPr lang="en-GB" sz="1600" dirty="0">
              <a:solidFill>
                <a:schemeClr val="tx1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+mn-lt"/>
              </a:rPr>
              <a:t>Клиент отправляет к серверу </a:t>
            </a:r>
            <a:r>
              <a:rPr lang="ru-RU" sz="1600" dirty="0">
                <a:solidFill>
                  <a:schemeClr val="accent1"/>
                </a:solidFill>
                <a:latin typeface="+mn-lt"/>
              </a:rPr>
              <a:t>запрос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(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request),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сервер возвращает </a:t>
            </a:r>
            <a:r>
              <a:rPr lang="ru-RU" sz="1600" dirty="0">
                <a:solidFill>
                  <a:schemeClr val="accent1"/>
                </a:solidFill>
                <a:latin typeface="+mn-lt"/>
              </a:rPr>
              <a:t>ответ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(response).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Запрос и ответ состоят из </a:t>
            </a:r>
            <a:r>
              <a:rPr lang="ru-RU" sz="1600" dirty="0">
                <a:solidFill>
                  <a:schemeClr val="accent1"/>
                </a:solidFill>
                <a:latin typeface="+mn-lt"/>
              </a:rPr>
              <a:t>заголовка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(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header)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ru-RU" sz="1600" dirty="0">
                <a:solidFill>
                  <a:schemeClr val="accent1"/>
                </a:solidFill>
                <a:latin typeface="+mn-lt"/>
              </a:rPr>
              <a:t>тела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(body). </a:t>
            </a:r>
            <a:endParaRPr lang="ru-RU" sz="16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+mn-lt"/>
              </a:rPr>
              <a:t>Основные поля заголовка запроса:</a:t>
            </a:r>
          </a:p>
          <a:p>
            <a:pPr marL="285750" lvl="0" indent="-285750" algn="l" rtl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n-lt"/>
              </a:rPr>
              <a:t>адрес сервера в интернете (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host)</a:t>
            </a:r>
          </a:p>
          <a:p>
            <a:pPr marL="285750" lvl="0" indent="-285750" algn="l" rtl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URL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требуемого ресурса</a:t>
            </a:r>
          </a:p>
          <a:p>
            <a:pPr marL="285750" lvl="0" indent="-285750" algn="l" rtl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  <a:latin typeface="+mn-lt"/>
              </a:rPr>
              <a:t>метод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GET, POST, PUT, DELETE</a:t>
            </a:r>
            <a:endParaRPr lang="ru-RU" sz="16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+mn-lt"/>
              </a:rPr>
              <a:t>В ответе есть поле </a:t>
            </a:r>
            <a:r>
              <a:rPr lang="en-US" sz="1600" dirty="0">
                <a:solidFill>
                  <a:schemeClr val="accent1"/>
                </a:solidFill>
                <a:latin typeface="+mn-lt"/>
              </a:rPr>
              <a:t>status code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Самые распространённые коды: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ffectLst/>
                <a:latin typeface="+mn-lt"/>
              </a:rPr>
              <a:t>200 OK</a:t>
            </a:r>
            <a:endParaRPr lang="ru-RU" sz="160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ffectLst/>
                <a:latin typeface="+mn-lt"/>
              </a:rPr>
              <a:t>300 Moved Permanently</a:t>
            </a:r>
            <a:endParaRPr lang="ru-RU" sz="160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ffectLst/>
                <a:latin typeface="+mn-lt"/>
              </a:rPr>
              <a:t>401 Unauthorized</a:t>
            </a:r>
            <a:endParaRPr lang="ru-RU" sz="160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ffectLst/>
                <a:latin typeface="+mn-lt"/>
              </a:rPr>
              <a:t>403 Forbidden</a:t>
            </a:r>
            <a:endParaRPr lang="ru-RU" sz="160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ffectLst/>
                <a:latin typeface="+mn-lt"/>
              </a:rPr>
              <a:t>404 Not Found</a:t>
            </a:r>
            <a:endParaRPr lang="ru-RU" sz="160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effectLst/>
                <a:latin typeface="+mn-lt"/>
              </a:rPr>
              <a:t>500 Internal Server Error</a:t>
            </a:r>
            <a:endParaRPr lang="en-GB" sz="1600" dirty="0">
              <a:solidFill>
                <a:schemeClr val="tx1"/>
              </a:solidFill>
              <a:latin typeface="+mn-lt"/>
            </a:endParaRPr>
          </a:p>
          <a:p>
            <a:r>
              <a:rPr lang="en-GB" sz="1600" dirty="0">
                <a:solidFill>
                  <a:schemeClr val="accent1"/>
                </a:solidFill>
                <a:effectLst/>
                <a:latin typeface="+mn-lt"/>
              </a:rPr>
              <a:t>HTTPS</a:t>
            </a:r>
            <a:r>
              <a:rPr lang="en-GB" sz="160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GB" sz="1600" dirty="0">
                <a:solidFill>
                  <a:schemeClr val="tx1"/>
                </a:solidFill>
                <a:effectLst/>
                <a:latin typeface="+mn-lt"/>
              </a:rPr>
              <a:t>HTTP + SSL/TLS –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тело запроса и ответа шифруются + с помощью сертификатов проверяется, что клиент и сервер – «те, за кого себя выдают».</a:t>
            </a:r>
            <a:endParaRPr lang="en-GB" sz="160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832A4B2-9BDC-2B12-7936-C7717E91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77" y="239860"/>
            <a:ext cx="5164138" cy="370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B7EA9D28-F89D-56E7-495D-19FFC28E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76" y="4075386"/>
            <a:ext cx="3681446" cy="255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106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609878"/>
          </a:xfrm>
        </p:spPr>
        <p:txBody>
          <a:bodyPr/>
          <a:lstStyle/>
          <a:p>
            <a:r>
              <a:rPr lang="en-US" dirty="0"/>
              <a:t>REST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0DF11-7894-6862-D482-03146FF00163}"/>
              </a:ext>
            </a:extLst>
          </p:cNvPr>
          <p:cNvSpPr txBox="1"/>
          <p:nvPr/>
        </p:nvSpPr>
        <p:spPr>
          <a:xfrm>
            <a:off x="304800" y="1005840"/>
            <a:ext cx="11490960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+mn-lt"/>
              </a:rPr>
              <a:t>REST API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(</a:t>
            </a:r>
            <a:r>
              <a:rPr lang="en-GB" sz="1600" b="0" i="0" dirty="0" err="1">
                <a:solidFill>
                  <a:schemeClr val="accent1"/>
                </a:solidFill>
                <a:effectLst/>
                <a:latin typeface="+mn-lt"/>
              </a:rPr>
              <a:t>RE</a:t>
            </a:r>
            <a:r>
              <a:rPr lang="en-GB" sz="1600" b="0" i="0" dirty="0" err="1">
                <a:solidFill>
                  <a:schemeClr val="tx1"/>
                </a:solidFill>
                <a:effectLst/>
                <a:latin typeface="+mn-lt"/>
              </a:rPr>
              <a:t>presentational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GB" sz="1600" b="0" i="0" dirty="0">
                <a:solidFill>
                  <a:schemeClr val="accent1"/>
                </a:solidFill>
                <a:effectLst/>
                <a:latin typeface="+mn-lt"/>
              </a:rPr>
              <a:t>S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tate </a:t>
            </a:r>
            <a:r>
              <a:rPr lang="en-GB" sz="1600" b="0" i="0" dirty="0">
                <a:solidFill>
                  <a:schemeClr val="accent1"/>
                </a:solidFill>
                <a:effectLst/>
                <a:latin typeface="+mn-lt"/>
              </a:rPr>
              <a:t>T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ransfer API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)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построен на передаче «репрезентативного состояния» ресурса через протокол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HTTP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. Понятия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REST: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  <a:latin typeface="+mn-lt"/>
              </a:rPr>
              <a:t>Ресурс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– данные/объект, к которым можно обратиться через этот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API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accent1"/>
                </a:solidFill>
                <a:effectLst/>
                <a:latin typeface="+mn-lt"/>
              </a:rPr>
              <a:t>URI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+mn-lt"/>
              </a:rPr>
              <a:t>ресурса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+mn-lt"/>
              </a:rPr>
              <a:t> –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+mn-lt"/>
              </a:rPr>
              <a:t>уникальный идентификатор ресурса (может иметь вид, например,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/users/{id}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+mn-lt"/>
              </a:rPr>
              <a:t>)</a:t>
            </a:r>
            <a:endParaRPr lang="en-US" sz="16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  <a:latin typeface="+mn-lt"/>
              </a:rPr>
              <a:t>Действие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над ресурсом: в общем случае ресурс можно получить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(GET)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, создать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(POST/PUT),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обновить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(PUT/POST),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удалить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(DELETE)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  <a:latin typeface="+mn-lt"/>
              </a:rPr>
              <a:t>Результат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действия – можно увидеть в теле (например,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JSON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с запрошенным ресурсом) и/или в заголовках (например, код 200 в ответ на удаление ресурса)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9698" name="Picture 2" descr="REST APIs Explained - 4 Components">
            <a:extLst>
              <a:ext uri="{FF2B5EF4-FFF2-40B4-BE49-F238E27FC236}">
                <a16:creationId xmlns:a16="http://schemas.microsoft.com/office/drawing/2014/main" id="{36E605F5-0A98-CC72-0CFC-B9EE03675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0" b="12874"/>
          <a:stretch/>
        </p:blipFill>
        <p:spPr bwMode="auto">
          <a:xfrm>
            <a:off x="3409321" y="3930317"/>
            <a:ext cx="5373357" cy="25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055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21;p68">
            <a:extLst>
              <a:ext uri="{FF2B5EF4-FFF2-40B4-BE49-F238E27FC236}">
                <a16:creationId xmlns:a16="http://schemas.microsoft.com/office/drawing/2014/main" id="{C6188359-90A7-A41D-CACF-696F6C6A3C9D}"/>
              </a:ext>
            </a:extLst>
          </p:cNvPr>
          <p:cNvSpPr/>
          <p:nvPr/>
        </p:nvSpPr>
        <p:spPr>
          <a:xfrm>
            <a:off x="4978400" y="0"/>
            <a:ext cx="721360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395961"/>
            <a:ext cx="5318760" cy="983659"/>
          </a:xfrm>
        </p:spPr>
        <p:txBody>
          <a:bodyPr/>
          <a:lstStyle/>
          <a:p>
            <a:r>
              <a:rPr lang="en-US" dirty="0" err="1"/>
              <a:t>OkHttp</a:t>
            </a:r>
            <a:br>
              <a:rPr lang="en-US" dirty="0"/>
            </a:br>
            <a:r>
              <a:rPr lang="en-US" sz="2400" dirty="0"/>
              <a:t>com.squareup.okhttp3:okhttp</a:t>
            </a:r>
            <a:endParaRPr lang="en-RU" sz="2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59F56-DFD0-34E3-3175-985C4D088B2C}"/>
              </a:ext>
            </a:extLst>
          </p:cNvPr>
          <p:cNvSpPr txBox="1"/>
          <p:nvPr/>
        </p:nvSpPr>
        <p:spPr>
          <a:xfrm>
            <a:off x="380198" y="2035706"/>
            <a:ext cx="454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1"/>
                </a:solidFill>
              </a:rPr>
              <a:t>OkHttp</a:t>
            </a:r>
            <a:r>
              <a:rPr lang="en-US" sz="1800" dirty="0"/>
              <a:t> – </a:t>
            </a:r>
            <a:r>
              <a:rPr lang="ru-RU" sz="1800" dirty="0"/>
              <a:t>библиотека для выполнения </a:t>
            </a:r>
            <a:r>
              <a:rPr lang="en-US" sz="1800" dirty="0"/>
              <a:t>HTTP-</a:t>
            </a:r>
            <a:r>
              <a:rPr lang="ru-RU" sz="1800" dirty="0"/>
              <a:t>запросов.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143FC5D-5311-1FBB-441A-7E7F831C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03" y="621354"/>
            <a:ext cx="6806179" cy="5763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17B7FB-1B61-2706-B120-16BDB16A9453}"/>
              </a:ext>
            </a:extLst>
          </p:cNvPr>
          <p:cNvSpPr txBox="1"/>
          <p:nvPr/>
        </p:nvSpPr>
        <p:spPr>
          <a:xfrm>
            <a:off x="378373" y="3503195"/>
            <a:ext cx="44422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6"/>
                </a:solidFill>
              </a:rPr>
              <a:t>+</a:t>
            </a:r>
            <a:endParaRPr lang="ru-RU" dirty="0">
              <a:solidFill>
                <a:schemeClr val="accent6"/>
              </a:solidFill>
            </a:endParaRPr>
          </a:p>
          <a:p>
            <a:r>
              <a:rPr lang="ru-RU" sz="1800" dirty="0"/>
              <a:t>Гибкость, широкая функциональность</a:t>
            </a:r>
            <a:endParaRPr lang="en-US" sz="1800" dirty="0"/>
          </a:p>
          <a:p>
            <a:endParaRPr lang="ru-RU" dirty="0"/>
          </a:p>
          <a:p>
            <a:r>
              <a:rPr lang="ru-RU" sz="3600" dirty="0">
                <a:solidFill>
                  <a:schemeClr val="accent3"/>
                </a:solidFill>
              </a:rPr>
              <a:t>-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ru-RU" sz="1800" dirty="0"/>
              <a:t>Для типовых действий приходится писать </a:t>
            </a:r>
            <a:r>
              <a:rPr lang="ru-RU" sz="1800" dirty="0" err="1"/>
              <a:t>бойлерплейт</a:t>
            </a:r>
            <a:r>
              <a:rPr lang="ru-RU" sz="1800" dirty="0"/>
              <a:t>-код.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256887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1;p68">
            <a:extLst>
              <a:ext uri="{FF2B5EF4-FFF2-40B4-BE49-F238E27FC236}">
                <a16:creationId xmlns:a16="http://schemas.microsoft.com/office/drawing/2014/main" id="{D4A5EB93-4B51-174D-D32B-FADAB4532B1C}"/>
              </a:ext>
            </a:extLst>
          </p:cNvPr>
          <p:cNvSpPr/>
          <p:nvPr/>
        </p:nvSpPr>
        <p:spPr>
          <a:xfrm>
            <a:off x="6258910" y="0"/>
            <a:ext cx="593309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2"/>
            <a:ext cx="5318760" cy="880388"/>
          </a:xfrm>
        </p:spPr>
        <p:txBody>
          <a:bodyPr/>
          <a:lstStyle/>
          <a:p>
            <a:r>
              <a:rPr lang="en-US" dirty="0"/>
              <a:t>Retrofit</a:t>
            </a:r>
            <a:br>
              <a:rPr lang="en-US" dirty="0"/>
            </a:br>
            <a:r>
              <a:rPr lang="en-US" sz="2400" dirty="0"/>
              <a:t>com.squareup.retrofit2:retrofit</a:t>
            </a:r>
            <a:endParaRPr lang="en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0DF11-7894-6862-D482-03146FF00163}"/>
              </a:ext>
            </a:extLst>
          </p:cNvPr>
          <p:cNvSpPr txBox="1"/>
          <p:nvPr/>
        </p:nvSpPr>
        <p:spPr>
          <a:xfrm>
            <a:off x="396239" y="1833116"/>
            <a:ext cx="5585721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33333"/>
                </a:solidFill>
                <a:latin typeface="+mn-lt"/>
              </a:rPr>
              <a:t>По сути является обёрткой над </a:t>
            </a:r>
            <a:r>
              <a:rPr lang="en-GB" sz="1800" dirty="0" err="1">
                <a:solidFill>
                  <a:srgbClr val="333333"/>
                </a:solidFill>
                <a:latin typeface="+mn-lt"/>
              </a:rPr>
              <a:t>OkHttp</a:t>
            </a:r>
            <a:r>
              <a:rPr lang="en-GB" sz="1800" dirty="0">
                <a:solidFill>
                  <a:srgbClr val="333333"/>
                </a:solidFill>
                <a:latin typeface="+mn-lt"/>
              </a:rPr>
              <a:t>,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упрощающей некоторые типовые задачи.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</a:t>
            </a:r>
            <a:br>
              <a:rPr lang="ru-RU" sz="1800" dirty="0">
                <a:solidFill>
                  <a:srgbClr val="333333"/>
                </a:solidFill>
                <a:latin typeface="+mn-lt"/>
              </a:rPr>
            </a:br>
            <a:r>
              <a:rPr lang="ru-RU" sz="1800" dirty="0">
                <a:solidFill>
                  <a:srgbClr val="333333"/>
                </a:solidFill>
                <a:latin typeface="+mn-lt"/>
              </a:rPr>
              <a:t>В частности: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333333"/>
                </a:solidFill>
                <a:latin typeface="+mn-lt"/>
              </a:rPr>
              <a:t>упрощается создание запроса – часть кода генерируется автоматически при компиляции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333333"/>
                </a:solidFill>
                <a:latin typeface="+mn-lt"/>
              </a:rPr>
              <a:t>просто настраивается парсер ответа (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GSON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подключается в одну строчку)</a:t>
            </a: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>
              <a:spcBef>
                <a:spcPts val="1000"/>
              </a:spcBef>
            </a:pPr>
            <a:endParaRPr lang="ru-RU" sz="1800" dirty="0">
              <a:solidFill>
                <a:srgbClr val="333333"/>
              </a:solidFill>
              <a:latin typeface="+mn-lt"/>
            </a:endParaRPr>
          </a:p>
          <a:p>
            <a:pPr>
              <a:spcBef>
                <a:spcPts val="1000"/>
              </a:spcBef>
            </a:pPr>
            <a:endParaRPr lang="ru-RU" sz="1800" dirty="0">
              <a:solidFill>
                <a:srgbClr val="333333"/>
              </a:solidFill>
              <a:latin typeface="+mn-lt"/>
            </a:endParaRPr>
          </a:p>
          <a:p>
            <a:pPr>
              <a:spcBef>
                <a:spcPts val="1000"/>
              </a:spcBef>
            </a:pPr>
            <a:r>
              <a:rPr lang="ru-RU" sz="1800" dirty="0">
                <a:solidFill>
                  <a:srgbClr val="333333"/>
                </a:solidFill>
                <a:latin typeface="+mn-lt"/>
              </a:rPr>
              <a:t>Создан и поддерживается той же компанией, что и </a:t>
            </a:r>
            <a:r>
              <a:rPr lang="en-US" sz="1800" dirty="0" err="1">
                <a:solidFill>
                  <a:srgbClr val="333333"/>
                </a:solidFill>
                <a:latin typeface="+mn-lt"/>
              </a:rPr>
              <a:t>OkHttp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– Square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. 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2DECEAB-CC69-FDEA-B483-FC2C52F5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"/>
          <a:stretch/>
        </p:blipFill>
        <p:spPr>
          <a:xfrm>
            <a:off x="6535858" y="1276350"/>
            <a:ext cx="5379193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0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99;p74">
            <a:extLst>
              <a:ext uri="{FF2B5EF4-FFF2-40B4-BE49-F238E27FC236}">
                <a16:creationId xmlns:a16="http://schemas.microsoft.com/office/drawing/2014/main" id="{19C47F60-1906-E23A-4F04-948E22DCBD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98" b="15146"/>
          <a:stretch/>
        </p:blipFill>
        <p:spPr>
          <a:xfrm>
            <a:off x="6257502" y="0"/>
            <a:ext cx="59344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95961"/>
            <a:ext cx="5318760" cy="1178195"/>
          </a:xfrm>
        </p:spPr>
        <p:txBody>
          <a:bodyPr/>
          <a:lstStyle/>
          <a:p>
            <a:r>
              <a:rPr lang="en-US" dirty="0"/>
              <a:t>GSON</a:t>
            </a:r>
            <a:br>
              <a:rPr lang="ru-RU" dirty="0"/>
            </a:br>
            <a:r>
              <a:rPr lang="en-GB" sz="2000" dirty="0" err="1"/>
              <a:t>com.google.code.gson:gson</a:t>
            </a:r>
            <a:endParaRPr lang="en-GB" sz="11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0DF11-7894-6862-D482-03146FF00163}"/>
              </a:ext>
            </a:extLst>
          </p:cNvPr>
          <p:cNvSpPr txBox="1"/>
          <p:nvPr/>
        </p:nvSpPr>
        <p:spPr>
          <a:xfrm>
            <a:off x="396240" y="1886006"/>
            <a:ext cx="5538257" cy="3718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+mn-lt"/>
              </a:rPr>
              <a:t>GSON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–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библиотека для </a:t>
            </a:r>
            <a:r>
              <a:rPr lang="ru-RU" sz="1800" dirty="0" err="1">
                <a:solidFill>
                  <a:schemeClr val="accent3"/>
                </a:solidFill>
                <a:latin typeface="+mn-lt"/>
              </a:rPr>
              <a:t>сериализации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accent3"/>
                </a:solidFill>
                <a:latin typeface="+mn-lt"/>
              </a:rPr>
              <a:t>десериализации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: конвертирует из 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JSON-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строки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в объект и обратно.</a:t>
            </a: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+mn-lt"/>
              </a:rPr>
              <a:t>Retrofit + GSON –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одна из самых популярных связок библиотек для работы с сетью в 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Android-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приложениях.</a:t>
            </a: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+mn-lt"/>
              </a:rPr>
              <a:t>Retrofit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предоставляет расширение для быстрого подключения 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GSON: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implementation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'com.squareup.retrofit2:converter-gson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GSON Tutorial Part 1 - SIMPLE (DE)SERIALIZATION - Android Studio Tutorial -  YouTube">
            <a:extLst>
              <a:ext uri="{FF2B5EF4-FFF2-40B4-BE49-F238E27FC236}">
                <a16:creationId xmlns:a16="http://schemas.microsoft.com/office/drawing/2014/main" id="{1A6F18D8-4795-70AE-A49F-17323926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53" y="1886006"/>
            <a:ext cx="5391993" cy="30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8155D6-B90E-E61D-DFA5-479FA5072222}"/>
              </a:ext>
            </a:extLst>
          </p:cNvPr>
          <p:cNvSpPr txBox="1"/>
          <p:nvPr/>
        </p:nvSpPr>
        <p:spPr>
          <a:xfrm>
            <a:off x="29262" y="6515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2089309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06358-8849-3F91-5190-49F61A2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" y="395961"/>
            <a:ext cx="10418906" cy="701769"/>
          </a:xfrm>
        </p:spPr>
        <p:txBody>
          <a:bodyPr/>
          <a:lstStyle/>
          <a:p>
            <a:r>
              <a:rPr lang="ru-RU" dirty="0"/>
              <a:t>Библиотеки для загрузки изображений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0DF11-7894-6862-D482-03146FF00163}"/>
              </a:ext>
            </a:extLst>
          </p:cNvPr>
          <p:cNvSpPr txBox="1"/>
          <p:nvPr/>
        </p:nvSpPr>
        <p:spPr>
          <a:xfrm>
            <a:off x="10479861" y="5956358"/>
            <a:ext cx="2082266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rgbClr val="333333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  <a:latin typeface="+mn-lt"/>
              </a:rPr>
              <a:t>Сравнение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 </a:t>
            </a:r>
            <a:r>
              <a:rPr lang="en-GB" dirty="0">
                <a:solidFill>
                  <a:srgbClr val="333333"/>
                </a:solidFill>
                <a:latin typeface="+mn-lt"/>
                <a:hlinkClick r:id="rId3"/>
              </a:rPr>
              <a:t>📄</a:t>
            </a:r>
            <a:endParaRPr lang="en-GB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C75EC-9D85-74B5-7895-24ECA2952764}"/>
              </a:ext>
            </a:extLst>
          </p:cNvPr>
          <p:cNvSpPr txBox="1"/>
          <p:nvPr/>
        </p:nvSpPr>
        <p:spPr>
          <a:xfrm>
            <a:off x="524575" y="1687386"/>
            <a:ext cx="10672814" cy="15799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Picasso</a:t>
            </a:r>
            <a:endParaRPr lang="ru-RU" sz="1600" dirty="0">
              <a:solidFill>
                <a:schemeClr val="accent1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+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быстро и легко настроить базовую загрузку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System Font Regular"/>
              <a:buChar char="-"/>
            </a:pPr>
            <a:endParaRPr lang="ru-RU" sz="1600" dirty="0">
              <a:solidFill>
                <a:srgbClr val="333333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System Font Regular"/>
              <a:buChar char="-"/>
            </a:pPr>
            <a:endParaRPr lang="ru-RU" sz="1600" dirty="0">
              <a:solidFill>
                <a:srgbClr val="333333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System Font Regular"/>
              <a:buChar char="-"/>
            </a:pPr>
            <a:endParaRPr lang="ru-RU" sz="1600" dirty="0">
              <a:solidFill>
                <a:srgbClr val="333333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System Font Regular"/>
              <a:buChar char="-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не так много продвинутых фичей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System Font Regular"/>
              <a:buChar char="-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не особо активное добавление новых возможностей</a:t>
            </a:r>
          </a:p>
          <a:p>
            <a:endParaRPr lang="en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5C299-5B64-194F-9E0C-125752C8D943}"/>
              </a:ext>
            </a:extLst>
          </p:cNvPr>
          <p:cNvSpPr txBox="1"/>
          <p:nvPr/>
        </p:nvSpPr>
        <p:spPr>
          <a:xfrm>
            <a:off x="524575" y="1097730"/>
            <a:ext cx="11089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33333"/>
                </a:solidFill>
                <a:latin typeface="+mn-lt"/>
              </a:rPr>
              <a:t>Библиотеки для загрузки изображений берут на себя загрузку из сети, кеширование и отображение изображений.</a:t>
            </a:r>
            <a:endParaRPr lang="en-US" sz="1600" dirty="0">
              <a:solidFill>
                <a:srgbClr val="333333"/>
              </a:solidFill>
              <a:latin typeface="+mn-lt"/>
            </a:endParaRPr>
          </a:p>
          <a:p>
            <a:endParaRPr lang="en-RU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5A243-C503-13D1-AD56-9581427521D8}"/>
              </a:ext>
            </a:extLst>
          </p:cNvPr>
          <p:cNvSpPr txBox="1"/>
          <p:nvPr/>
        </p:nvSpPr>
        <p:spPr>
          <a:xfrm>
            <a:off x="524575" y="3095820"/>
            <a:ext cx="10672814" cy="164147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Glide</a:t>
            </a:r>
            <a:endParaRPr lang="ru-RU" sz="1600" dirty="0">
              <a:solidFill>
                <a:schemeClr val="accent1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+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богатая функциональность, из коробки есть фичи для преобразования изображений (обрезка, вращение и т.д.)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+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поддержка </a:t>
            </a:r>
            <a:r>
              <a:rPr lang="en-US" sz="1600" dirty="0">
                <a:solidFill>
                  <a:srgbClr val="333333"/>
                </a:solidFill>
                <a:latin typeface="+mn-lt"/>
              </a:rPr>
              <a:t>Compose</a:t>
            </a:r>
            <a:endParaRPr lang="ru-RU" sz="1600" dirty="0">
              <a:solidFill>
                <a:srgbClr val="333333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333333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System Font Regular"/>
              <a:buChar char="-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достаточно сложная настройка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System Font Regular"/>
              <a:buChar char="-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большой объём </a:t>
            </a:r>
            <a:r>
              <a:rPr lang="ru-RU" sz="1600" dirty="0" err="1">
                <a:solidFill>
                  <a:srgbClr val="333333"/>
                </a:solidFill>
                <a:latin typeface="+mn-lt"/>
              </a:rPr>
              <a:t>либы</a:t>
            </a:r>
            <a:endParaRPr lang="en-US" sz="1600" dirty="0">
              <a:solidFill>
                <a:srgbClr val="333333"/>
              </a:solidFill>
              <a:latin typeface="+mn-lt"/>
            </a:endParaRPr>
          </a:p>
          <a:p>
            <a:endParaRPr lang="en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C9E172-7E83-61C7-07B6-CF6BD8A30D82}"/>
              </a:ext>
            </a:extLst>
          </p:cNvPr>
          <p:cNvSpPr txBox="1"/>
          <p:nvPr/>
        </p:nvSpPr>
        <p:spPr>
          <a:xfrm>
            <a:off x="524575" y="5022132"/>
            <a:ext cx="10672814" cy="152349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Coil</a:t>
            </a:r>
            <a:endParaRPr lang="ru-RU" sz="1600" dirty="0">
              <a:solidFill>
                <a:schemeClr val="accent1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+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самая свежая – все самые модные фичи</a:t>
            </a:r>
            <a:endParaRPr lang="en-US" sz="1600" dirty="0">
              <a:solidFill>
                <a:srgbClr val="333333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+"/>
            </a:pPr>
            <a:r>
              <a:rPr lang="en-US" sz="1600" dirty="0">
                <a:solidFill>
                  <a:srgbClr val="333333"/>
                </a:solidFill>
                <a:latin typeface="+mn-lt"/>
              </a:rPr>
              <a:t>Kotlin-first</a:t>
            </a:r>
            <a:r>
              <a:rPr lang="ru-RU" sz="1600" dirty="0">
                <a:solidFill>
                  <a:srgbClr val="333333"/>
                </a:solidFill>
                <a:latin typeface="+mn-lt"/>
              </a:rPr>
              <a:t>, </a:t>
            </a:r>
            <a:r>
              <a:rPr lang="ru-RU" sz="1600" dirty="0" err="1">
                <a:solidFill>
                  <a:srgbClr val="333333"/>
                </a:solidFill>
                <a:latin typeface="+mn-lt"/>
              </a:rPr>
              <a:t>корутины</a:t>
            </a:r>
            <a:endParaRPr lang="ru-RU" sz="1600" dirty="0">
              <a:solidFill>
                <a:srgbClr val="333333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25000"/>
              <a:buFont typeface="System Font Regular"/>
              <a:buChar char="+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поддержка </a:t>
            </a:r>
            <a:r>
              <a:rPr lang="en-US" sz="1600" dirty="0">
                <a:solidFill>
                  <a:srgbClr val="333333"/>
                </a:solidFill>
                <a:latin typeface="+mn-lt"/>
              </a:rPr>
              <a:t>Compose</a:t>
            </a:r>
            <a:endParaRPr lang="ru-RU" sz="1600" dirty="0">
              <a:solidFill>
                <a:srgbClr val="333333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333333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System Font Regular"/>
              <a:buChar char="-"/>
            </a:pPr>
            <a:r>
              <a:rPr lang="ru-RU" sz="1600" dirty="0">
                <a:solidFill>
                  <a:srgbClr val="333333"/>
                </a:solidFill>
                <a:latin typeface="+mn-lt"/>
              </a:rPr>
              <a:t>пока мало историй использования</a:t>
            </a:r>
            <a:endParaRPr lang="en-US" sz="1600" dirty="0">
              <a:solidFill>
                <a:srgbClr val="333333"/>
              </a:solidFill>
              <a:latin typeface="+mn-lt"/>
            </a:endParaRPr>
          </a:p>
          <a:p>
            <a:endParaRPr lang="ru-RU" sz="1600" dirty="0"/>
          </a:p>
          <a:p>
            <a:endParaRPr lang="ru-RU" sz="1600" dirty="0"/>
          </a:p>
          <a:p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302576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0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300" cy="18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199;p74">
            <a:extLst>
              <a:ext uri="{FF2B5EF4-FFF2-40B4-BE49-F238E27FC236}">
                <a16:creationId xmlns:a16="http://schemas.microsoft.com/office/drawing/2014/main" id="{B6F04D8D-0515-784D-720E-3799AC2EBE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52" t="11073" r="34404" b="15146"/>
          <a:stretch/>
        </p:blipFill>
        <p:spPr>
          <a:xfrm>
            <a:off x="7847805" y="0"/>
            <a:ext cx="43441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Процесс и поток</a:t>
            </a: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004CEA-5D5D-90FB-BDD7-EE2553138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5" y="1909223"/>
            <a:ext cx="7772400" cy="3623224"/>
          </a:xfrm>
          <a:prstGeom prst="rect">
            <a:avLst/>
          </a:prstGeom>
        </p:spPr>
      </p:pic>
      <p:pic>
        <p:nvPicPr>
          <p:cNvPr id="15" name="Google Shape;630;p69">
            <a:extLst>
              <a:ext uri="{FF2B5EF4-FFF2-40B4-BE49-F238E27FC236}">
                <a16:creationId xmlns:a16="http://schemas.microsoft.com/office/drawing/2014/main" id="{8BF406BB-1A31-5AE8-95B1-365DDEDD6C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7382" y="1682041"/>
            <a:ext cx="3493917" cy="34939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663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621;p68">
            <a:extLst>
              <a:ext uri="{FF2B5EF4-FFF2-40B4-BE49-F238E27FC236}">
                <a16:creationId xmlns:a16="http://schemas.microsoft.com/office/drawing/2014/main" id="{3BF39F1C-2814-4FDF-0E1F-4D947BE62116}"/>
              </a:ext>
            </a:extLst>
          </p:cNvPr>
          <p:cNvSpPr/>
          <p:nvPr/>
        </p:nvSpPr>
        <p:spPr>
          <a:xfrm>
            <a:off x="7445829" y="0"/>
            <a:ext cx="4746170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Процессы и потоки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Android</a:t>
            </a:r>
            <a:br>
              <a:rPr lang="ru-RU" dirty="0"/>
            </a:b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sp>
        <p:nvSpPr>
          <p:cNvPr id="13" name="Google Shape;1251;p78">
            <a:extLst>
              <a:ext uri="{FF2B5EF4-FFF2-40B4-BE49-F238E27FC236}">
                <a16:creationId xmlns:a16="http://schemas.microsoft.com/office/drawing/2014/main" id="{E5CC5747-1764-2969-968E-4E30DE342C27}"/>
              </a:ext>
            </a:extLst>
          </p:cNvPr>
          <p:cNvSpPr txBox="1"/>
          <p:nvPr/>
        </p:nvSpPr>
        <p:spPr>
          <a:xfrm>
            <a:off x="6788195" y="3238512"/>
            <a:ext cx="3081946" cy="21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100" dirty="0"/>
          </a:p>
        </p:txBody>
      </p:sp>
      <p:sp>
        <p:nvSpPr>
          <p:cNvPr id="6" name="Google Shape;1253;p78">
            <a:extLst>
              <a:ext uri="{FF2B5EF4-FFF2-40B4-BE49-F238E27FC236}">
                <a16:creationId xmlns:a16="http://schemas.microsoft.com/office/drawing/2014/main" id="{39EE0C9C-5A31-23BD-98B1-1B246FB8C516}"/>
              </a:ext>
            </a:extLst>
          </p:cNvPr>
          <p:cNvSpPr txBox="1"/>
          <p:nvPr/>
        </p:nvSpPr>
        <p:spPr>
          <a:xfrm>
            <a:off x="677333" y="2310948"/>
            <a:ext cx="6110859" cy="429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при запуске приложения </a:t>
            </a:r>
            <a:r>
              <a:rPr lang="en-US" sz="1800" dirty="0">
                <a:latin typeface="+mn-lt"/>
              </a:rPr>
              <a:t>Android</a:t>
            </a:r>
            <a:r>
              <a:rPr lang="ru-RU" sz="1800" dirty="0">
                <a:latin typeface="+mn-lt"/>
              </a:rPr>
              <a:t> создаёт новый </a:t>
            </a:r>
            <a:r>
              <a:rPr lang="en-US" sz="1800" dirty="0">
                <a:latin typeface="+mn-lt"/>
              </a:rPr>
              <a:t>Linux-</a:t>
            </a:r>
            <a:r>
              <a:rPr lang="ru-RU" sz="1800" dirty="0">
                <a:latin typeface="+mn-lt"/>
              </a:rPr>
              <a:t>процесс с одним потоком – </a:t>
            </a:r>
            <a:r>
              <a:rPr lang="ru-RU" sz="1800" dirty="0">
                <a:solidFill>
                  <a:schemeClr val="accent1"/>
                </a:solidFill>
                <a:latin typeface="+mn-lt"/>
              </a:rPr>
              <a:t>главным потоком </a:t>
            </a:r>
            <a:r>
              <a:rPr lang="ru-RU" sz="1800" dirty="0">
                <a:latin typeface="+mn-lt"/>
              </a:rPr>
              <a:t>(</a:t>
            </a:r>
            <a:r>
              <a:rPr lang="en-US" sz="1800" dirty="0">
                <a:solidFill>
                  <a:schemeClr val="accent1"/>
                </a:solidFill>
                <a:latin typeface="+mn-lt"/>
              </a:rPr>
              <a:t>main thread</a:t>
            </a:r>
            <a:r>
              <a:rPr lang="en-US" sz="1800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по умолчанию все компоненты приложения (</a:t>
            </a:r>
            <a:r>
              <a:rPr lang="ru-RU" sz="1800" dirty="0" err="1">
                <a:latin typeface="+mn-lt"/>
              </a:rPr>
              <a:t>активити</a:t>
            </a:r>
            <a:r>
              <a:rPr lang="ru-RU" sz="1800" dirty="0">
                <a:latin typeface="+mn-lt"/>
              </a:rPr>
              <a:t>, сервисы и т.д.) запускаются в одном и том же процессе на главном потоке</a:t>
            </a: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в манифесте для отдельного компонента можно указать собственный процесс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latin typeface="+mn-lt"/>
            </a:endParaRPr>
          </a:p>
        </p:txBody>
      </p:sp>
      <p:pic>
        <p:nvPicPr>
          <p:cNvPr id="29" name="Picture 28" descr="A black background with green and white text&#10;&#10;Description automatically generated">
            <a:extLst>
              <a:ext uri="{FF2B5EF4-FFF2-40B4-BE49-F238E27FC236}">
                <a16:creationId xmlns:a16="http://schemas.microsoft.com/office/drawing/2014/main" id="{BC364368-53C4-8D16-385C-AB01C8EA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27" y="2730991"/>
            <a:ext cx="4377121" cy="10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7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21;p68">
            <a:extLst>
              <a:ext uri="{FF2B5EF4-FFF2-40B4-BE49-F238E27FC236}">
                <a16:creationId xmlns:a16="http://schemas.microsoft.com/office/drawing/2014/main" id="{36E30E03-AEF0-57C5-27F8-87C15F126730}"/>
              </a:ext>
            </a:extLst>
          </p:cNvPr>
          <p:cNvSpPr/>
          <p:nvPr/>
        </p:nvSpPr>
        <p:spPr>
          <a:xfrm>
            <a:off x="7170965" y="0"/>
            <a:ext cx="5021034" cy="6858000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Main thread</a:t>
            </a: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sp>
        <p:nvSpPr>
          <p:cNvPr id="13" name="Google Shape;1251;p78">
            <a:extLst>
              <a:ext uri="{FF2B5EF4-FFF2-40B4-BE49-F238E27FC236}">
                <a16:creationId xmlns:a16="http://schemas.microsoft.com/office/drawing/2014/main" id="{E5CC5747-1764-2969-968E-4E30DE342C27}"/>
              </a:ext>
            </a:extLst>
          </p:cNvPr>
          <p:cNvSpPr txBox="1"/>
          <p:nvPr/>
        </p:nvSpPr>
        <p:spPr>
          <a:xfrm>
            <a:off x="6788195" y="3238512"/>
            <a:ext cx="3081946" cy="21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100" dirty="0"/>
          </a:p>
        </p:txBody>
      </p:sp>
      <p:sp>
        <p:nvSpPr>
          <p:cNvPr id="8" name="Google Shape;1253;p78">
            <a:extLst>
              <a:ext uri="{FF2B5EF4-FFF2-40B4-BE49-F238E27FC236}">
                <a16:creationId xmlns:a16="http://schemas.microsoft.com/office/drawing/2014/main" id="{2EFB7AD6-57EA-38D0-5D71-3B7B882E2A9A}"/>
              </a:ext>
            </a:extLst>
          </p:cNvPr>
          <p:cNvSpPr txBox="1"/>
          <p:nvPr/>
        </p:nvSpPr>
        <p:spPr>
          <a:xfrm>
            <a:off x="677333" y="2177143"/>
            <a:ext cx="6110859" cy="442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800" dirty="0">
                <a:latin typeface="+mn-lt"/>
              </a:rPr>
              <a:t>В </a:t>
            </a:r>
            <a:r>
              <a:rPr lang="en-US" sz="1800" dirty="0">
                <a:latin typeface="+mn-lt"/>
              </a:rPr>
              <a:t>Android </a:t>
            </a:r>
            <a:r>
              <a:rPr lang="ru-RU" sz="1800" dirty="0">
                <a:latin typeface="+mn-lt"/>
              </a:rPr>
              <a:t>с визуальными компонентами можно работать только из главного потока – поэтому его ещё называют </a:t>
            </a:r>
            <a:r>
              <a:rPr lang="en-US" sz="1800" dirty="0">
                <a:solidFill>
                  <a:schemeClr val="accent1"/>
                </a:solidFill>
                <a:latin typeface="+mn-lt"/>
              </a:rPr>
              <a:t>UI</a:t>
            </a:r>
            <a:r>
              <a:rPr lang="ru-RU" sz="1800" dirty="0">
                <a:solidFill>
                  <a:schemeClr val="accent1"/>
                </a:solidFill>
                <a:latin typeface="+mn-lt"/>
              </a:rPr>
              <a:t>-поток</a:t>
            </a:r>
            <a:r>
              <a:rPr lang="en-US" sz="1800" dirty="0">
                <a:latin typeface="+mn-lt"/>
              </a:rPr>
              <a:t>.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ru-RU" sz="1800" dirty="0">
                <a:latin typeface="+mn-lt"/>
              </a:rPr>
              <a:t>Из любого потока можно вызвать действие на главном потоке</a:t>
            </a:r>
            <a:r>
              <a:rPr lang="en-US" sz="1800" dirty="0">
                <a:latin typeface="+mn-lt"/>
              </a:rPr>
              <a:t>, </a:t>
            </a:r>
            <a:r>
              <a:rPr lang="ru-RU" sz="1800" dirty="0">
                <a:latin typeface="+mn-lt"/>
              </a:rPr>
              <a:t>например с помощью</a:t>
            </a:r>
            <a:r>
              <a:rPr lang="en-US" sz="1800" dirty="0">
                <a:latin typeface="+mn-lt"/>
              </a:rPr>
              <a:t>:</a:t>
            </a:r>
          </a:p>
          <a:p>
            <a:endParaRPr lang="en-US" sz="1800" dirty="0">
              <a:latin typeface="+mn-lt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View.post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(Runnable)</a:t>
            </a:r>
            <a:endParaRPr lang="en-US" sz="1800" dirty="0">
              <a:latin typeface="+mn-lt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Activity.runOnUiThread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View.postDelayed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(Runnable, long)</a:t>
            </a:r>
          </a:p>
          <a:p>
            <a:endParaRPr lang="ru-RU" sz="1800" dirty="0">
              <a:latin typeface="+mn-lt"/>
            </a:endParaRPr>
          </a:p>
          <a:p>
            <a:endParaRPr lang="en-GB" sz="18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8DC3FD7-F957-4620-708F-0C4B9D85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6" y="2318105"/>
            <a:ext cx="4565169" cy="22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06;p49">
            <a:extLst>
              <a:ext uri="{FF2B5EF4-FFF2-40B4-BE49-F238E27FC236}">
                <a16:creationId xmlns:a16="http://schemas.microsoft.com/office/drawing/2014/main" id="{F7A000C3-14B5-9776-BE0B-3A023AF0E702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4670" r="23014" b="9240"/>
          <a:stretch/>
        </p:blipFill>
        <p:spPr>
          <a:xfrm>
            <a:off x="6906979" y="0"/>
            <a:ext cx="528502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Main thread</a:t>
            </a: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sp>
        <p:nvSpPr>
          <p:cNvPr id="13" name="Google Shape;1251;p78">
            <a:extLst>
              <a:ext uri="{FF2B5EF4-FFF2-40B4-BE49-F238E27FC236}">
                <a16:creationId xmlns:a16="http://schemas.microsoft.com/office/drawing/2014/main" id="{E5CC5747-1764-2969-968E-4E30DE342C27}"/>
              </a:ext>
            </a:extLst>
          </p:cNvPr>
          <p:cNvSpPr txBox="1"/>
          <p:nvPr/>
        </p:nvSpPr>
        <p:spPr>
          <a:xfrm>
            <a:off x="6788195" y="3238512"/>
            <a:ext cx="3081946" cy="21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100" dirty="0"/>
          </a:p>
        </p:txBody>
      </p:sp>
      <p:pic>
        <p:nvPicPr>
          <p:cNvPr id="7" name="Google Shape;638;p70">
            <a:extLst>
              <a:ext uri="{FF2B5EF4-FFF2-40B4-BE49-F238E27FC236}">
                <a16:creationId xmlns:a16="http://schemas.microsoft.com/office/drawing/2014/main" id="{80EDEEDD-ECE6-19CA-6F82-F2E1AD61E4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678" y="591000"/>
            <a:ext cx="4764262" cy="55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53;p78">
            <a:extLst>
              <a:ext uri="{FF2B5EF4-FFF2-40B4-BE49-F238E27FC236}">
                <a16:creationId xmlns:a16="http://schemas.microsoft.com/office/drawing/2014/main" id="{2EFB7AD6-57EA-38D0-5D71-3B7B882E2A9A}"/>
              </a:ext>
            </a:extLst>
          </p:cNvPr>
          <p:cNvSpPr txBox="1"/>
          <p:nvPr/>
        </p:nvSpPr>
        <p:spPr>
          <a:xfrm>
            <a:off x="677334" y="1894758"/>
            <a:ext cx="6110859" cy="50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ru-RU" sz="1800" dirty="0">
                <a:latin typeface="+mn-lt"/>
              </a:rPr>
              <a:t>На главном потоке работает 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Looper</a:t>
            </a:r>
            <a:r>
              <a:rPr lang="en-US" sz="1800" dirty="0">
                <a:latin typeface="+mn-lt"/>
              </a:rPr>
              <a:t> – </a:t>
            </a:r>
            <a:r>
              <a:rPr lang="ru-RU" sz="1800" dirty="0">
                <a:latin typeface="+mn-lt"/>
              </a:rPr>
              <a:t>бесконечный цикл по выполнению действий. Действия попадают в очередь на выполнение в виде сообщений (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Message</a:t>
            </a:r>
            <a:r>
              <a:rPr lang="en-US" sz="1800" dirty="0">
                <a:latin typeface="+mn-lt"/>
              </a:rPr>
              <a:t>).</a:t>
            </a:r>
          </a:p>
          <a:p>
            <a:endParaRPr lang="en-US" sz="1800" dirty="0">
              <a:latin typeface="+mn-lt"/>
            </a:endParaRPr>
          </a:p>
          <a:p>
            <a:r>
              <a:rPr lang="ru-RU" sz="1800" dirty="0">
                <a:latin typeface="+mn-lt"/>
              </a:rPr>
              <a:t>Из любого потока можно создать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Handler</a:t>
            </a:r>
            <a:r>
              <a:rPr lang="ru-RU" sz="1800" dirty="0">
                <a:solidFill>
                  <a:schemeClr val="bg2"/>
                </a:solidFill>
                <a:latin typeface="+mn-lt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и связать его с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лупером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 главного потока (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Looper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.getMainLooper</a:t>
            </a:r>
            <a:r>
              <a:rPr lang="en-GB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</a:rPr>
              <a:t>). Далее через этот 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</a:rPr>
              <a:t>h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andler 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можно отправлять сообщения – блоки кода – на главный поток: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endParaRPr lang="en-US" sz="1800" dirty="0">
              <a:solidFill>
                <a:schemeClr val="tx1"/>
              </a:solidFill>
              <a:effectLst/>
              <a:latin typeface="+mn-lt"/>
            </a:endParaRPr>
          </a:p>
          <a:p>
            <a:endParaRPr lang="en-GB" sz="18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39E51-2213-8260-D6FC-462569E6F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48" y="4580883"/>
            <a:ext cx="4762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7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34;p52">
            <a:extLst>
              <a:ext uri="{FF2B5EF4-FFF2-40B4-BE49-F238E27FC236}">
                <a16:creationId xmlns:a16="http://schemas.microsoft.com/office/drawing/2014/main" id="{EE542BFA-AACF-770E-B14B-652EA94E4F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36" t="19136" r="33833" b="18972"/>
          <a:stretch/>
        </p:blipFill>
        <p:spPr>
          <a:xfrm>
            <a:off x="7692571" y="0"/>
            <a:ext cx="44994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7853208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ANR</a:t>
            </a:r>
            <a:endParaRPr dirty="0"/>
          </a:p>
        </p:txBody>
      </p:sp>
      <p:grpSp>
        <p:nvGrpSpPr>
          <p:cNvPr id="2" name="Google Shape;1248;p78">
            <a:extLst>
              <a:ext uri="{FF2B5EF4-FFF2-40B4-BE49-F238E27FC236}">
                <a16:creationId xmlns:a16="http://schemas.microsoft.com/office/drawing/2014/main" id="{1382AB99-3CD3-1647-F647-497E5F715587}"/>
              </a:ext>
            </a:extLst>
          </p:cNvPr>
          <p:cNvGrpSpPr/>
          <p:nvPr/>
        </p:nvGrpSpPr>
        <p:grpSpPr>
          <a:xfrm>
            <a:off x="1060106" y="1909223"/>
            <a:ext cx="9237772" cy="4825353"/>
            <a:chOff x="1029589" y="1811106"/>
            <a:chExt cx="8535276" cy="4458406"/>
          </a:xfrm>
        </p:grpSpPr>
        <p:sp>
          <p:nvSpPr>
            <p:cNvPr id="3" name="Google Shape;1249;p78">
              <a:extLst>
                <a:ext uri="{FF2B5EF4-FFF2-40B4-BE49-F238E27FC236}">
                  <a16:creationId xmlns:a16="http://schemas.microsoft.com/office/drawing/2014/main" id="{3403B7FB-C1E0-9811-C653-13409349CB66}"/>
                </a:ext>
              </a:extLst>
            </p:cNvPr>
            <p:cNvSpPr txBox="1"/>
            <p:nvPr/>
          </p:nvSpPr>
          <p:spPr>
            <a:xfrm>
              <a:off x="1041470" y="3048293"/>
              <a:ext cx="3195673" cy="710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4" name="Google Shape;1250;p78">
              <a:extLst>
                <a:ext uri="{FF2B5EF4-FFF2-40B4-BE49-F238E27FC236}">
                  <a16:creationId xmlns:a16="http://schemas.microsoft.com/office/drawing/2014/main" id="{F40805D5-CB13-926A-4F8E-715884DB8D88}"/>
                </a:ext>
              </a:extLst>
            </p:cNvPr>
            <p:cNvSpPr txBox="1"/>
            <p:nvPr/>
          </p:nvSpPr>
          <p:spPr>
            <a:xfrm>
              <a:off x="1029589" y="4248340"/>
              <a:ext cx="3853627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  <p:sp>
          <p:nvSpPr>
            <p:cNvPr id="5" name="Google Shape;1251;p78">
              <a:extLst>
                <a:ext uri="{FF2B5EF4-FFF2-40B4-BE49-F238E27FC236}">
                  <a16:creationId xmlns:a16="http://schemas.microsoft.com/office/drawing/2014/main" id="{5CDEC615-4ED8-0D65-B8BB-04C4B7C3A68D}"/>
                </a:ext>
              </a:extLst>
            </p:cNvPr>
            <p:cNvSpPr txBox="1"/>
            <p:nvPr/>
          </p:nvSpPr>
          <p:spPr>
            <a:xfrm>
              <a:off x="6322079" y="1811106"/>
              <a:ext cx="3242786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2000" dirty="0"/>
            </a:p>
          </p:txBody>
        </p:sp>
      </p:grpSp>
      <p:sp>
        <p:nvSpPr>
          <p:cNvPr id="13" name="Google Shape;1251;p78">
            <a:extLst>
              <a:ext uri="{FF2B5EF4-FFF2-40B4-BE49-F238E27FC236}">
                <a16:creationId xmlns:a16="http://schemas.microsoft.com/office/drawing/2014/main" id="{E5CC5747-1764-2969-968E-4E30DE342C27}"/>
              </a:ext>
            </a:extLst>
          </p:cNvPr>
          <p:cNvSpPr txBox="1"/>
          <p:nvPr/>
        </p:nvSpPr>
        <p:spPr>
          <a:xfrm>
            <a:off x="6788195" y="3238512"/>
            <a:ext cx="3081946" cy="21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100" dirty="0"/>
          </a:p>
        </p:txBody>
      </p:sp>
      <p:pic>
        <p:nvPicPr>
          <p:cNvPr id="1026" name="Picture 2" descr="Figure 1. ANR dialog displayed to the user">
            <a:extLst>
              <a:ext uri="{FF2B5EF4-FFF2-40B4-BE49-F238E27FC236}">
                <a16:creationId xmlns:a16="http://schemas.microsoft.com/office/drawing/2014/main" id="{72A04400-4085-1187-159F-CF70981BB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211" y="0"/>
            <a:ext cx="400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253;p78">
            <a:extLst>
              <a:ext uri="{FF2B5EF4-FFF2-40B4-BE49-F238E27FC236}">
                <a16:creationId xmlns:a16="http://schemas.microsoft.com/office/drawing/2014/main" id="{3AE701E2-5173-AA7F-B4DE-24C3A7D09010}"/>
              </a:ext>
            </a:extLst>
          </p:cNvPr>
          <p:cNvSpPr txBox="1"/>
          <p:nvPr/>
        </p:nvSpPr>
        <p:spPr>
          <a:xfrm>
            <a:off x="677334" y="1336391"/>
            <a:ext cx="6110859" cy="50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r>
              <a:rPr lang="en-GB" sz="18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Application Not Responding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появляется, когда главный поток заблокирован на существенное время и не выполняет 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UI-</a:t>
            </a:r>
            <a:r>
              <a:rPr lang="ru-RU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операции из очереди.</a:t>
            </a:r>
          </a:p>
          <a:p>
            <a:endParaRPr lang="ru-RU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ANR</a:t>
            </a:r>
            <a:r>
              <a:rPr lang="ru-RU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возникнет, если событие ввода (например касание экрана) не будет обработано за 5 секунд.</a:t>
            </a: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>
              <a:solidFill>
                <a:srgbClr val="080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Причина </a:t>
            </a:r>
            <a:r>
              <a:rPr lang="en-US" sz="18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ANR</a:t>
            </a:r>
            <a:r>
              <a:rPr lang="ru-RU" sz="18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выполнение долгих операций на главном потоке:</a:t>
            </a:r>
            <a:endParaRPr lang="en-US" sz="1800" dirty="0">
              <a:solidFill>
                <a:srgbClr val="080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поход в се</a:t>
            </a:r>
            <a:r>
              <a:rPr lang="ru-RU" sz="18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ть, в базу данных, в файловое хранилище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большая вычислительная операция</a:t>
            </a:r>
            <a:endParaRPr lang="en-US" sz="1800" dirty="0">
              <a:solidFill>
                <a:srgbClr val="080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8080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профилактики </a:t>
            </a:r>
            <a:r>
              <a:rPr lang="en-US" sz="18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ANR </a:t>
            </a:r>
            <a:r>
              <a:rPr lang="ru-RU" sz="18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можно включить </a:t>
            </a:r>
            <a:r>
              <a:rPr lang="en-US" sz="18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StrictMode</a:t>
            </a:r>
            <a:r>
              <a:rPr lang="en-US" sz="18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StrictMode.setThreadPolicy</a:t>
            </a:r>
            <a:r>
              <a:rPr lang="en-US" sz="18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8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8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него можно настроить, чтобы </a:t>
            </a:r>
            <a:r>
              <a:rPr lang="ru-RU" sz="18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 походе в сеть или файловую систему из главного потока появлялась бы запись в логе или вообще </a:t>
            </a:r>
            <a:r>
              <a:rPr lang="ru-RU" sz="1800" dirty="0" err="1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крешилось</a:t>
            </a:r>
            <a:r>
              <a:rPr lang="ru-RU" sz="1800" dirty="0">
                <a:solidFill>
                  <a:srgbClr val="08080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приложение.</a:t>
            </a:r>
            <a:endParaRPr lang="en-US" sz="180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29345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26709</TotalTime>
  <Words>2276</Words>
  <Application>Microsoft Macintosh PowerPoint</Application>
  <PresentationFormat>Widescreen</PresentationFormat>
  <Paragraphs>349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Menlo</vt:lpstr>
      <vt:lpstr>Play</vt:lpstr>
      <vt:lpstr>Calibri</vt:lpstr>
      <vt:lpstr>Arial</vt:lpstr>
      <vt:lpstr>JetBrains Mono</vt:lpstr>
      <vt:lpstr>Consolas</vt:lpstr>
      <vt:lpstr>System Font Regular</vt:lpstr>
      <vt:lpstr>VK New Color</vt:lpstr>
      <vt:lpstr>Многопоточность и сетевые запросы</vt:lpstr>
      <vt:lpstr>Вы находитесь здесь</vt:lpstr>
      <vt:lpstr>Процесс и поток</vt:lpstr>
      <vt:lpstr>Жизненный цикл  потока</vt:lpstr>
      <vt:lpstr>Процесс и поток</vt:lpstr>
      <vt:lpstr>Процессы и потоки в Android </vt:lpstr>
      <vt:lpstr>Main thread</vt:lpstr>
      <vt:lpstr>Main thread</vt:lpstr>
      <vt:lpstr>ANR</vt:lpstr>
      <vt:lpstr>Последовательное и параллельное программирование</vt:lpstr>
      <vt:lpstr>Синхронное и асинхронное программирование</vt:lpstr>
      <vt:lpstr>Параллельное асинхронное программирование</vt:lpstr>
      <vt:lpstr>Конкурентность (Concurrency)</vt:lpstr>
      <vt:lpstr>Конкурентность  (Concurrency)</vt:lpstr>
      <vt:lpstr>Вы находитесь здесь</vt:lpstr>
      <vt:lpstr>java.lang.Thread</vt:lpstr>
      <vt:lpstr>Пул потоков</vt:lpstr>
      <vt:lpstr>Executor, ExecutorService</vt:lpstr>
      <vt:lpstr>CompletableFuture</vt:lpstr>
      <vt:lpstr>Реактивное программирование</vt:lpstr>
      <vt:lpstr>Паттерн Observer</vt:lpstr>
      <vt:lpstr>RxJava io.reactivex.rxjava3</vt:lpstr>
      <vt:lpstr>Многопоточность в RxJava</vt:lpstr>
      <vt:lpstr>RxJava</vt:lpstr>
      <vt:lpstr>Пульс-опрос</vt:lpstr>
      <vt:lpstr>Road to coroutines…</vt:lpstr>
      <vt:lpstr>Корутины</vt:lpstr>
      <vt:lpstr>Корутины. Suspension</vt:lpstr>
      <vt:lpstr>Корутины под капотом</vt:lpstr>
      <vt:lpstr>Создание корутин</vt:lpstr>
      <vt:lpstr>Жизненный цикл корутины</vt:lpstr>
      <vt:lpstr>Скоуп корутины</vt:lpstr>
      <vt:lpstr>Контекст корутины</vt:lpstr>
      <vt:lpstr>Dispatchers</vt:lpstr>
      <vt:lpstr>Обработка исключений  в корутинах</vt:lpstr>
      <vt:lpstr>Scope-методы создания корутин</vt:lpstr>
      <vt:lpstr>Flow 📄</vt:lpstr>
      <vt:lpstr>StateFlow и SharedFlow </vt:lpstr>
      <vt:lpstr>Вы находитесь здесь</vt:lpstr>
      <vt:lpstr>Клиент - сервер</vt:lpstr>
      <vt:lpstr>HTTP</vt:lpstr>
      <vt:lpstr>REST</vt:lpstr>
      <vt:lpstr>OkHttp com.squareup.okhttp3:okhttp</vt:lpstr>
      <vt:lpstr>Retrofit com.squareup.retrofit2:retrofit</vt:lpstr>
      <vt:lpstr>GSON com.google.code.gson:gson</vt:lpstr>
      <vt:lpstr>Библиотеки для загрузки изображений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 Crash course</dc:title>
  <cp:lastModifiedBy>Pavel Galanin</cp:lastModifiedBy>
  <cp:revision>6</cp:revision>
  <dcterms:modified xsi:type="dcterms:W3CDTF">2023-11-14T19:22:09Z</dcterms:modified>
</cp:coreProperties>
</file>